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Lst>
  <p:sldIdLst>
    <p:sldId id="256" r:id="rId15"/>
    <p:sldId id="257" r:id="rId16"/>
    <p:sldId id="258" r:id="rId17"/>
    <p:sldId id="273" r:id="rId18"/>
    <p:sldId id="272" r:id="rId19"/>
    <p:sldId id="274" r:id="rId20"/>
    <p:sldId id="259" r:id="rId21"/>
    <p:sldId id="260" r:id="rId22"/>
    <p:sldId id="261" r:id="rId23"/>
    <p:sldId id="262" r:id="rId24"/>
    <p:sldId id="266" r:id="rId25"/>
    <p:sldId id="265" r:id="rId26"/>
    <p:sldId id="263" r:id="rId27"/>
    <p:sldId id="264" r:id="rId28"/>
    <p:sldId id="267" r:id="rId29"/>
    <p:sldId id="268" r:id="rId30"/>
  </p:sldIdLst>
  <p:sldSz cx="13004800" cy="9753600"/>
  <p:notesSz cx="6858000" cy="9144000"/>
  <p:defaultTextStyle>
    <a:defPPr>
      <a:defRPr lang="en-US"/>
    </a:defPPr>
    <a:lvl1pPr algn="ctr" rtl="0" fontAlgn="base">
      <a:spcBef>
        <a:spcPct val="0"/>
      </a:spcBef>
      <a:spcAft>
        <a:spcPct val="0"/>
      </a:spcAft>
      <a:defRPr sz="4200" kern="1200">
        <a:solidFill>
          <a:srgbClr val="000000"/>
        </a:solidFill>
        <a:latin typeface="Gill Sans" charset="0"/>
        <a:ea typeface="ヒラギノ角ゴ ProN W3" charset="-128"/>
        <a:cs typeface="+mn-cs"/>
        <a:sym typeface="Gill Sans" charset="0"/>
      </a:defRPr>
    </a:lvl1pPr>
    <a:lvl2pPr marL="457200" algn="ctr" rtl="0" fontAlgn="base">
      <a:spcBef>
        <a:spcPct val="0"/>
      </a:spcBef>
      <a:spcAft>
        <a:spcPct val="0"/>
      </a:spcAft>
      <a:defRPr sz="4200" kern="1200">
        <a:solidFill>
          <a:srgbClr val="000000"/>
        </a:solidFill>
        <a:latin typeface="Gill Sans" charset="0"/>
        <a:ea typeface="ヒラギノ角ゴ ProN W3" charset="-128"/>
        <a:cs typeface="+mn-cs"/>
        <a:sym typeface="Gill Sans" charset="0"/>
      </a:defRPr>
    </a:lvl2pPr>
    <a:lvl3pPr marL="914400" algn="ctr" rtl="0" fontAlgn="base">
      <a:spcBef>
        <a:spcPct val="0"/>
      </a:spcBef>
      <a:spcAft>
        <a:spcPct val="0"/>
      </a:spcAft>
      <a:defRPr sz="4200" kern="1200">
        <a:solidFill>
          <a:srgbClr val="000000"/>
        </a:solidFill>
        <a:latin typeface="Gill Sans" charset="0"/>
        <a:ea typeface="ヒラギノ角ゴ ProN W3" charset="-128"/>
        <a:cs typeface="+mn-cs"/>
        <a:sym typeface="Gill Sans" charset="0"/>
      </a:defRPr>
    </a:lvl3pPr>
    <a:lvl4pPr marL="1371600" algn="ctr" rtl="0" fontAlgn="base">
      <a:spcBef>
        <a:spcPct val="0"/>
      </a:spcBef>
      <a:spcAft>
        <a:spcPct val="0"/>
      </a:spcAft>
      <a:defRPr sz="4200" kern="1200">
        <a:solidFill>
          <a:srgbClr val="000000"/>
        </a:solidFill>
        <a:latin typeface="Gill Sans" charset="0"/>
        <a:ea typeface="ヒラギノ角ゴ ProN W3" charset="-128"/>
        <a:cs typeface="+mn-cs"/>
        <a:sym typeface="Gill Sans" charset="0"/>
      </a:defRPr>
    </a:lvl4pPr>
    <a:lvl5pPr marL="1828800" algn="ctr" rtl="0" fontAlgn="base">
      <a:spcBef>
        <a:spcPct val="0"/>
      </a:spcBef>
      <a:spcAft>
        <a:spcPct val="0"/>
      </a:spcAft>
      <a:defRPr sz="42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42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42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42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4200" kern="1200">
        <a:solidFill>
          <a:srgbClr val="000000"/>
        </a:solidFill>
        <a:latin typeface="Gill Sans" charset="0"/>
        <a:ea typeface="ヒラギノ角ゴ ProN W3" charset="-128"/>
        <a:cs typeface="+mn-cs"/>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1554" y="84"/>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slide" Target="slides/slide7.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158085714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917694568"/>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a:prstGeom prst="rect">
            <a:avLst/>
          </a:prstGeom>
        </p:spPr>
        <p:txBody>
          <a:bodyPr vert="horz"/>
          <a:lstStyle/>
          <a:p>
            <a:r>
              <a:rPr lang="nl-NL"/>
              <a:t>Titelstijl van model bewerken</a:t>
            </a:r>
          </a:p>
        </p:txBody>
      </p:sp>
      <p:sp>
        <p:nvSpPr>
          <p:cNvPr id="3" name="Subtitel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1279719305"/>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p>
            <a:r>
              <a:rPr lang="nl-NL"/>
              <a:t>Titelstijl van model bewerken</a:t>
            </a:r>
          </a:p>
        </p:txBody>
      </p:sp>
      <p:sp>
        <p:nvSpPr>
          <p:cNvPr id="3" name="Tijdelijke aanduiding voor inhoud 2"/>
          <p:cNvSpPr>
            <a:spLocks noGrp="1"/>
          </p:cNvSpPr>
          <p:nvPr>
            <p:ph idx="1"/>
          </p:nvPr>
        </p:nvSpPr>
        <p:spPr>
          <a:xfrm>
            <a:off x="650875" y="2276475"/>
            <a:ext cx="11703050" cy="6435725"/>
          </a:xfrm>
          <a:prstGeom prst="rect">
            <a:avLst/>
          </a:prstGeom>
        </p:spPr>
        <p:txBody>
          <a:bodyPr vert="horz"/>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163506204"/>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406250871"/>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p>
            <a:r>
              <a:rPr lang="nl-NL"/>
              <a:t>Titelstijl van model bewerken</a:t>
            </a:r>
          </a:p>
        </p:txBody>
      </p:sp>
      <p:sp>
        <p:nvSpPr>
          <p:cNvPr id="3" name="Tijdelijke aanduiding voor inhoud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529494903"/>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508803669"/>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p>
            <a:r>
              <a:rPr lang="nl-NL"/>
              <a:t>Titelstijl van model bewerken</a:t>
            </a:r>
          </a:p>
        </p:txBody>
      </p:sp>
    </p:spTree>
    <p:extLst>
      <p:ext uri="{BB962C8B-B14F-4D97-AF65-F5344CB8AC3E}">
        <p14:creationId xmlns:p14="http://schemas.microsoft.com/office/powerpoint/2010/main" val="2657936598"/>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446007"/>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3681583791"/>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466959055"/>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p>
            <a:r>
              <a:rPr lang="nl-NL"/>
              <a:t>Titelstijl van model bewerken</a:t>
            </a:r>
          </a:p>
        </p:txBody>
      </p:sp>
      <p:sp>
        <p:nvSpPr>
          <p:cNvPr id="3" name="Tijdelijke aanduiding voor verticale tekst 2"/>
          <p:cNvSpPr>
            <a:spLocks noGrp="1"/>
          </p:cNvSpPr>
          <p:nvPr>
            <p:ph type="body" orient="vert" idx="1"/>
          </p:nvPr>
        </p:nvSpPr>
        <p:spPr>
          <a:xfrm>
            <a:off x="650875" y="2276475"/>
            <a:ext cx="11703050" cy="643572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73584067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118600" y="1638300"/>
            <a:ext cx="2616200" cy="45212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1270000" y="1638300"/>
            <a:ext cx="7696200" cy="4521200"/>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351927039"/>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428163" y="390525"/>
            <a:ext cx="2925762" cy="8321675"/>
          </a:xfrm>
          <a:prstGeom prst="rect">
            <a:avLst/>
          </a:prstGeo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650875" y="390525"/>
            <a:ext cx="8624888" cy="832167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929101212"/>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1936920630"/>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609875028"/>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1448869398"/>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583914109"/>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64017549"/>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942611169"/>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6917318"/>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1358443844"/>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185018208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3553665"/>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4256066"/>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118600" y="254000"/>
            <a:ext cx="2616200" cy="82296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1270000" y="254000"/>
            <a:ext cx="7696200" cy="8229600"/>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28393999"/>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4111021488"/>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549267488"/>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78288592"/>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548917559"/>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025581738"/>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3890412477"/>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9060126"/>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77195865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868378516"/>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84889365"/>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50421154"/>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118600" y="254000"/>
            <a:ext cx="2616200" cy="82296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1270000" y="254000"/>
            <a:ext cx="7696200" cy="8229600"/>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916511991"/>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464736827"/>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94921724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2431840780"/>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020825693"/>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872522045"/>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2229041245"/>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525906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342120027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3656330689"/>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627789996"/>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081837602"/>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118600" y="254000"/>
            <a:ext cx="2616200" cy="82296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1270000" y="254000"/>
            <a:ext cx="7696200" cy="8229600"/>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01980065"/>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4260503394"/>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282973949"/>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248809539"/>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322564092"/>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564847654"/>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403255856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576252040"/>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8197807"/>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384508887"/>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033277886"/>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798675138"/>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118600" y="254000"/>
            <a:ext cx="2616200" cy="82296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1270000" y="254000"/>
            <a:ext cx="7696200" cy="8229600"/>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94905289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9975056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421441724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229935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167841447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91993294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104960993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17666675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118600" y="254000"/>
            <a:ext cx="2616200" cy="82296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1270000" y="254000"/>
            <a:ext cx="7696200" cy="8229600"/>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75851973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29191901"/>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a:xfrm>
            <a:off x="650875" y="2276475"/>
            <a:ext cx="11703050" cy="6435725"/>
          </a:xfrm>
          <a:prstGeom prst="rect">
            <a:avLst/>
          </a:prstGeom>
        </p:spPr>
        <p:txBody>
          <a:bodyPr vert="horz"/>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51724529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2075399785"/>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88945371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613175149"/>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169483308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97297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3436526573"/>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1585773994"/>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349087261"/>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a:xfrm>
            <a:off x="650875" y="2276475"/>
            <a:ext cx="11703050" cy="643572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24363253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428163" y="2276475"/>
            <a:ext cx="2925762" cy="6435725"/>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650875" y="2276475"/>
            <a:ext cx="8624888" cy="643572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016955357"/>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a:prstGeom prst="rect">
            <a:avLst/>
          </a:prstGeom>
        </p:spPr>
        <p:txBody>
          <a:bodyPr vert="horz"/>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191901973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838572279"/>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301173643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p>
            <a:r>
              <a:rPr lang="nl-NL"/>
              <a:t>Titelstijl van model bewerken</a:t>
            </a:r>
          </a:p>
        </p:txBody>
      </p:sp>
      <p:sp>
        <p:nvSpPr>
          <p:cNvPr id="3" name="Tijdelijke aanduiding voor inhoud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176538510"/>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24855665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p>
            <a:r>
              <a:rPr lang="nl-NL"/>
              <a:t>Titelstijl van model bewerken</a:t>
            </a:r>
          </a:p>
        </p:txBody>
      </p:sp>
    </p:spTree>
    <p:extLst>
      <p:ext uri="{BB962C8B-B14F-4D97-AF65-F5344CB8AC3E}">
        <p14:creationId xmlns:p14="http://schemas.microsoft.com/office/powerpoint/2010/main" val="56473116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692108749"/>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391351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480791024"/>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92202289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a:prstGeom prst="rect">
            <a:avLst/>
          </a:prstGeom>
        </p:spPr>
        <p:txBody>
          <a:bodyPr vert="horz"/>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128244569"/>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428163" y="390525"/>
            <a:ext cx="2925762" cy="8093075"/>
          </a:xfrm>
          <a:prstGeom prst="rect">
            <a:avLst/>
          </a:prstGeo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650875" y="390525"/>
            <a:ext cx="8624888" cy="8093075"/>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201780086"/>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82058119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a:xfrm>
            <a:off x="650875" y="2276475"/>
            <a:ext cx="11703050" cy="6435725"/>
          </a:xfrm>
          <a:prstGeom prst="rect">
            <a:avLst/>
          </a:prstGeom>
        </p:spPr>
        <p:txBody>
          <a:bodyPr vert="horz"/>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89048613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166864334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78246754"/>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9013207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81704516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410440410"/>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3662638"/>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841111477"/>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3643552098"/>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a:xfrm>
            <a:off x="650875" y="2276475"/>
            <a:ext cx="11703050" cy="643572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995403884"/>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428163" y="2276475"/>
            <a:ext cx="2925762" cy="6791325"/>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650875" y="2276475"/>
            <a:ext cx="8624888" cy="679132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778281252"/>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3305340103"/>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a:xfrm>
            <a:off x="650875" y="2276475"/>
            <a:ext cx="11703050" cy="6435725"/>
          </a:xfrm>
          <a:prstGeom prst="rect">
            <a:avLst/>
          </a:prstGeom>
        </p:spPr>
        <p:txBody>
          <a:bodyPr vert="horz"/>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7416825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2069909731"/>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5118927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561957166"/>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988024046"/>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1634478679"/>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890920"/>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915724374"/>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570125355"/>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a:xfrm>
            <a:off x="650875" y="2276475"/>
            <a:ext cx="11703050" cy="643572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51488536"/>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428163" y="2276475"/>
            <a:ext cx="2925762" cy="6791325"/>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650875" y="2276475"/>
            <a:ext cx="8624888" cy="679132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814202994"/>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754076750"/>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231601389"/>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243772219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41671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033566931"/>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180321760"/>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871337246"/>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46778"/>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19776081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67502083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150616824"/>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5035550" y="1409700"/>
            <a:ext cx="1466850" cy="66802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635000" y="1409700"/>
            <a:ext cx="4248150" cy="6680200"/>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942939216"/>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3042332766"/>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29198843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783183729"/>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3344402830"/>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109519010"/>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33982837"/>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1973401557"/>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4205679"/>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1956349867"/>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222225790"/>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657267681"/>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5035550" y="1409700"/>
            <a:ext cx="1466850" cy="66802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635000" y="1409700"/>
            <a:ext cx="4248150" cy="6680200"/>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958129706"/>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74725" y="3030538"/>
            <a:ext cx="11055350" cy="2090737"/>
          </a:xfrm>
        </p:spPr>
        <p:txBody>
          <a:bodyPr/>
          <a:lstStyle/>
          <a:p>
            <a:r>
              <a:rPr lang="nl-NL"/>
              <a:t>Titelstijl van model bewerken</a:t>
            </a:r>
          </a:p>
        </p:txBody>
      </p:sp>
      <p:sp>
        <p:nvSpPr>
          <p:cNvPr id="3" name="Subtitel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titelstijl van het model te bewerken</a:t>
            </a:r>
          </a:p>
        </p:txBody>
      </p:sp>
    </p:spTree>
    <p:extLst>
      <p:ext uri="{BB962C8B-B14F-4D97-AF65-F5344CB8AC3E}">
        <p14:creationId xmlns:p14="http://schemas.microsoft.com/office/powerpoint/2010/main" val="23705442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3473281783"/>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a:xfrm>
            <a:off x="650875" y="2276475"/>
            <a:ext cx="11703050" cy="6435725"/>
          </a:xfrm>
          <a:prstGeom prst="rect">
            <a:avLst/>
          </a:prstGeom>
        </p:spPr>
        <p:txBody>
          <a:bodyPr vert="horz"/>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379760473"/>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1027113" y="6267450"/>
            <a:ext cx="11053762" cy="1936750"/>
          </a:xfrm>
        </p:spPr>
        <p:txBody>
          <a:bodyPr anchor="t"/>
          <a:lstStyle>
            <a:lvl1pPr algn="l">
              <a:defRPr sz="4000" b="1" cap="all"/>
            </a:lvl1pPr>
          </a:lstStyle>
          <a:p>
            <a:r>
              <a:rPr lang="nl-NL"/>
              <a:t>Titelstijl van model bewerken</a:t>
            </a:r>
          </a:p>
        </p:txBody>
      </p:sp>
      <p:sp>
        <p:nvSpPr>
          <p:cNvPr id="3" name="Tijdelijke aanduiding voor tekst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tekststijl van het model te bewerken</a:t>
            </a:r>
          </a:p>
        </p:txBody>
      </p:sp>
    </p:spTree>
    <p:extLst>
      <p:ext uri="{BB962C8B-B14F-4D97-AF65-F5344CB8AC3E}">
        <p14:creationId xmlns:p14="http://schemas.microsoft.com/office/powerpoint/2010/main" val="1554196194"/>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439236302"/>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50875" y="390525"/>
            <a:ext cx="11703050" cy="1625600"/>
          </a:xfrm>
        </p:spPr>
        <p:txBody>
          <a:bodyPr/>
          <a:lstStyle>
            <a:lvl1pPr>
              <a:defRPr/>
            </a:lvl1pPr>
          </a:lstStyle>
          <a:p>
            <a:r>
              <a:rPr lang="nl-NL"/>
              <a:t>Titelstijl van model bewerken</a:t>
            </a:r>
          </a:p>
        </p:txBody>
      </p:sp>
      <p:sp>
        <p:nvSpPr>
          <p:cNvPr id="3" name="Tijdelijke aanduiding voor tekst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826939123"/>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Tree>
    <p:extLst>
      <p:ext uri="{BB962C8B-B14F-4D97-AF65-F5344CB8AC3E}">
        <p14:creationId xmlns:p14="http://schemas.microsoft.com/office/powerpoint/2010/main" val="3344358745"/>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289628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50875" y="388938"/>
            <a:ext cx="4278313" cy="1652587"/>
          </a:xfrm>
        </p:spPr>
        <p:txBody>
          <a:bodyPr anchor="b"/>
          <a:lstStyle>
            <a:lvl1pPr algn="l">
              <a:defRPr sz="2000" b="1"/>
            </a:lvl1pPr>
          </a:lstStyle>
          <a:p>
            <a:r>
              <a:rPr lang="nl-NL"/>
              <a:t>Titelstijl van model bewerken</a:t>
            </a:r>
          </a:p>
        </p:txBody>
      </p:sp>
      <p:sp>
        <p:nvSpPr>
          <p:cNvPr id="3" name="Tijdelijke aanduiding voor inhoud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3550054409"/>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549525" y="6827838"/>
            <a:ext cx="7802563" cy="806450"/>
          </a:xfrm>
        </p:spPr>
        <p:txBody>
          <a:bodyPr anchor="b"/>
          <a:lstStyle>
            <a:lvl1pPr algn="l">
              <a:defRPr sz="2000" b="1"/>
            </a:lvl1pPr>
          </a:lstStyle>
          <a:p>
            <a:r>
              <a:rPr lang="nl-NL"/>
              <a:t>Titelstijl van model bewerken</a:t>
            </a:r>
          </a:p>
        </p:txBody>
      </p:sp>
      <p:sp>
        <p:nvSpPr>
          <p:cNvPr id="3" name="Tijdelijke aanduiding voor afbeelding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sym typeface="Gill Sans" charset="0"/>
            </a:endParaRPr>
          </a:p>
        </p:txBody>
      </p:sp>
      <p:sp>
        <p:nvSpPr>
          <p:cNvPr id="4" name="Tijdelijke aanduiding voor tekst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tekststijl van het model te bewerken</a:t>
            </a:r>
          </a:p>
        </p:txBody>
      </p:sp>
    </p:spTree>
    <p:extLst>
      <p:ext uri="{BB962C8B-B14F-4D97-AF65-F5344CB8AC3E}">
        <p14:creationId xmlns:p14="http://schemas.microsoft.com/office/powerpoint/2010/main" val="2918605893"/>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a:xfrm>
            <a:off x="650875" y="2276475"/>
            <a:ext cx="11703050" cy="6435725"/>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3902307"/>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428163" y="254000"/>
            <a:ext cx="2925762" cy="8458200"/>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650875" y="254000"/>
            <a:ext cx="8624888" cy="8458200"/>
          </a:xfrm>
          <a:prstGeom prst="rect">
            <a:avLst/>
          </a:prstGeo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81275208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a:extLst>
              <a:ext uri="{FF2B5EF4-FFF2-40B4-BE49-F238E27FC236}">
                <a16:creationId xmlns:a16="http://schemas.microsoft.com/office/drawing/2014/main" id="{38778619-CD12-4EB0-A92E-AC61AE5EB56C}"/>
              </a:ext>
            </a:extLst>
          </p:cNvPr>
          <p:cNvSpPr>
            <a:spLocks noGrp="1" noChangeArrowheads="1"/>
          </p:cNvSpPr>
          <p:nvPr>
            <p:ph type="body" idx="1"/>
          </p:nvPr>
        </p:nvSpPr>
        <p:spPr bwMode="auto">
          <a:xfrm>
            <a:off x="1270000" y="50292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1026" name="Rectangle 2">
            <a:extLst>
              <a:ext uri="{FF2B5EF4-FFF2-40B4-BE49-F238E27FC236}">
                <a16:creationId xmlns:a16="http://schemas.microsoft.com/office/drawing/2014/main" id="{FE42D35E-7EB4-4728-BA0F-FF19B0D3D527}"/>
              </a:ext>
            </a:extLst>
          </p:cNvPr>
          <p:cNvSpPr>
            <a:spLocks noGrp="1" noChangeArrowheads="1"/>
          </p:cNvSpPr>
          <p:nvPr>
            <p:ph type="title"/>
          </p:nvPr>
        </p:nvSpPr>
        <p:spPr bwMode="auto">
          <a:xfrm>
            <a:off x="1270000" y="16383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a:extLst>
              <a:ext uri="{FF2B5EF4-FFF2-40B4-BE49-F238E27FC236}">
                <a16:creationId xmlns:a16="http://schemas.microsoft.com/office/drawing/2014/main" id="{F7222777-8BE5-4394-8006-57B7843F2BE5}"/>
              </a:ext>
            </a:extLst>
          </p:cNvPr>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1266" name="Rectangle 2">
            <a:extLst>
              <a:ext uri="{FF2B5EF4-FFF2-40B4-BE49-F238E27FC236}">
                <a16:creationId xmlns:a16="http://schemas.microsoft.com/office/drawing/2014/main" id="{6223FB72-D73F-48DA-884F-F571C5F2572F}"/>
              </a:ext>
            </a:extLst>
          </p:cNvPr>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9" name="Rectangle 1">
            <a:extLst>
              <a:ext uri="{FF2B5EF4-FFF2-40B4-BE49-F238E27FC236}">
                <a16:creationId xmlns:a16="http://schemas.microsoft.com/office/drawing/2014/main" id="{40EBB34F-AA50-4792-AE08-3CF286CDA420}"/>
              </a:ext>
            </a:extLst>
          </p:cNvPr>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2290" name="Rectangle 2">
            <a:extLst>
              <a:ext uri="{FF2B5EF4-FFF2-40B4-BE49-F238E27FC236}">
                <a16:creationId xmlns:a16="http://schemas.microsoft.com/office/drawing/2014/main" id="{4175ABB0-C6C5-4D8B-8955-B4D7810ED5F6}"/>
              </a:ext>
            </a:extLst>
          </p:cNvPr>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a:extLst>
              <a:ext uri="{FF2B5EF4-FFF2-40B4-BE49-F238E27FC236}">
                <a16:creationId xmlns:a16="http://schemas.microsoft.com/office/drawing/2014/main" id="{42469A67-F766-4FC2-9845-2667BBB8A855}"/>
              </a:ext>
            </a:extLst>
          </p:cNvPr>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3314" name="Rectangle 2">
            <a:extLst>
              <a:ext uri="{FF2B5EF4-FFF2-40B4-BE49-F238E27FC236}">
                <a16:creationId xmlns:a16="http://schemas.microsoft.com/office/drawing/2014/main" id="{FB9A6072-82D5-4B23-A248-091E199B35D6}"/>
              </a:ext>
            </a:extLst>
          </p:cNvPr>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Rectangle 1">
            <a:extLst>
              <a:ext uri="{FF2B5EF4-FFF2-40B4-BE49-F238E27FC236}">
                <a16:creationId xmlns:a16="http://schemas.microsoft.com/office/drawing/2014/main" id="{7F7D5A7E-1B74-40A5-BAAA-FBEAAD780B97}"/>
              </a:ext>
            </a:extLst>
          </p:cNvPr>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4338" name="Rectangle 2">
            <a:extLst>
              <a:ext uri="{FF2B5EF4-FFF2-40B4-BE49-F238E27FC236}">
                <a16:creationId xmlns:a16="http://schemas.microsoft.com/office/drawing/2014/main" id="{21D82A65-EDD6-42B1-BB46-AF532563D7B6}"/>
              </a:ext>
            </a:extLst>
          </p:cNvPr>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a:extLst>
              <a:ext uri="{FF2B5EF4-FFF2-40B4-BE49-F238E27FC236}">
                <a16:creationId xmlns:a16="http://schemas.microsoft.com/office/drawing/2014/main" id="{66FC72FC-0EF9-4736-9FEE-9CA680F0174C}"/>
              </a:ext>
            </a:extLst>
          </p:cNvPr>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2050" name="Rectangle 2">
            <a:extLst>
              <a:ext uri="{FF2B5EF4-FFF2-40B4-BE49-F238E27FC236}">
                <a16:creationId xmlns:a16="http://schemas.microsoft.com/office/drawing/2014/main" id="{FF2D06A9-0A40-4666-90A5-38470E0418EA}"/>
              </a:ext>
            </a:extLst>
          </p:cNvPr>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Rectangle 1">
            <a:extLst>
              <a:ext uri="{FF2B5EF4-FFF2-40B4-BE49-F238E27FC236}">
                <a16:creationId xmlns:a16="http://schemas.microsoft.com/office/drawing/2014/main" id="{66615C5B-6AC4-4234-B7AC-E45B0DDABE1B}"/>
              </a:ext>
            </a:extLst>
          </p:cNvPr>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Rectangle 1">
            <a:extLst>
              <a:ext uri="{FF2B5EF4-FFF2-40B4-BE49-F238E27FC236}">
                <a16:creationId xmlns:a16="http://schemas.microsoft.com/office/drawing/2014/main" id="{8FB85A88-8AEA-40C7-B541-63388231AE0C}"/>
              </a:ext>
            </a:extLst>
          </p:cNvPr>
          <p:cNvSpPr>
            <a:spLocks noGrp="1" noChangeArrowheads="1"/>
          </p:cNvSpPr>
          <p:nvPr>
            <p:ph type="body" idx="1"/>
          </p:nvPr>
        </p:nvSpPr>
        <p:spPr bwMode="auto">
          <a:xfrm>
            <a:off x="1270000" y="1270000"/>
            <a:ext cx="10464800" cy="721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a:extLst>
              <a:ext uri="{FF2B5EF4-FFF2-40B4-BE49-F238E27FC236}">
                <a16:creationId xmlns:a16="http://schemas.microsoft.com/office/drawing/2014/main" id="{922BF2C5-0CD0-4E2B-BB3D-98123D855C51}"/>
              </a:ext>
            </a:extLst>
          </p:cNvPr>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a:extLst>
              <a:ext uri="{FF2B5EF4-FFF2-40B4-BE49-F238E27FC236}">
                <a16:creationId xmlns:a16="http://schemas.microsoft.com/office/drawing/2014/main" id="{29970F93-BDFC-418F-BB97-17F29B2E450B}"/>
              </a:ext>
            </a:extLst>
          </p:cNvPr>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a:extLst>
              <a:ext uri="{FF2B5EF4-FFF2-40B4-BE49-F238E27FC236}">
                <a16:creationId xmlns:a16="http://schemas.microsoft.com/office/drawing/2014/main" id="{49B6B8A9-D1B7-4AFD-97AD-A4C48F5CCEDB}"/>
              </a:ext>
            </a:extLst>
          </p:cNvPr>
          <p:cNvSpPr>
            <a:spLocks noGrp="1" noChangeArrowheads="1"/>
          </p:cNvSpPr>
          <p:nvPr>
            <p:ph type="body" idx="1"/>
          </p:nvPr>
        </p:nvSpPr>
        <p:spPr bwMode="auto">
          <a:xfrm>
            <a:off x="635000" y="47879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7170" name="Rectangle 2">
            <a:extLst>
              <a:ext uri="{FF2B5EF4-FFF2-40B4-BE49-F238E27FC236}">
                <a16:creationId xmlns:a16="http://schemas.microsoft.com/office/drawing/2014/main" id="{568D169F-57CE-4D6F-B6AB-EE68F159903A}"/>
              </a:ext>
            </a:extLst>
          </p:cNvPr>
          <p:cNvSpPr>
            <a:spLocks noGrp="1" noChangeArrowheads="1"/>
          </p:cNvSpPr>
          <p:nvPr>
            <p:ph type="title"/>
          </p:nvPr>
        </p:nvSpPr>
        <p:spPr bwMode="auto">
          <a:xfrm>
            <a:off x="635000" y="1409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3" name="Rectangle 1">
            <a:extLst>
              <a:ext uri="{FF2B5EF4-FFF2-40B4-BE49-F238E27FC236}">
                <a16:creationId xmlns:a16="http://schemas.microsoft.com/office/drawing/2014/main" id="{A3891AF7-250B-40DF-B471-2007A1616A38}"/>
              </a:ext>
            </a:extLst>
          </p:cNvPr>
          <p:cNvSpPr>
            <a:spLocks noGrp="1" noChangeArrowheads="1"/>
          </p:cNvSpPr>
          <p:nvPr>
            <p:ph type="body" idx="1"/>
          </p:nvPr>
        </p:nvSpPr>
        <p:spPr bwMode="auto">
          <a:xfrm>
            <a:off x="635000" y="47879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8194" name="Rectangle 2">
            <a:extLst>
              <a:ext uri="{FF2B5EF4-FFF2-40B4-BE49-F238E27FC236}">
                <a16:creationId xmlns:a16="http://schemas.microsoft.com/office/drawing/2014/main" id="{8D284CF1-302C-4BF3-A27A-410022FF140B}"/>
              </a:ext>
            </a:extLst>
          </p:cNvPr>
          <p:cNvSpPr>
            <a:spLocks noGrp="1" noChangeArrowheads="1"/>
          </p:cNvSpPr>
          <p:nvPr>
            <p:ph type="title"/>
          </p:nvPr>
        </p:nvSpPr>
        <p:spPr bwMode="auto">
          <a:xfrm>
            <a:off x="635000" y="1409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a:extLst>
              <a:ext uri="{FF2B5EF4-FFF2-40B4-BE49-F238E27FC236}">
                <a16:creationId xmlns:a16="http://schemas.microsoft.com/office/drawing/2014/main" id="{A3FBC107-E7CE-42CF-93A9-03732C88E52A}"/>
              </a:ext>
            </a:extLst>
          </p:cNvPr>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a:extLst>
              <a:ext uri="{FF2B5EF4-FFF2-40B4-BE49-F238E27FC236}">
                <a16:creationId xmlns:a16="http://schemas.microsoft.com/office/drawing/2014/main" id="{012EAFF8-14CE-415D-BDE4-8BC1E846B8AB}"/>
              </a:ext>
            </a:extLst>
          </p:cNvPr>
          <p:cNvSpPr>
            <a:spLocks/>
          </p:cNvSpPr>
          <p:nvPr/>
        </p:nvSpPr>
        <p:spPr bwMode="auto">
          <a:xfrm>
            <a:off x="596900" y="114300"/>
            <a:ext cx="9831388" cy="905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spAutoFit/>
          </a:bodyPr>
          <a:lstStyle>
            <a:lvl1pPr eaLnBrk="0" hangingPunct="0">
              <a:tabLst>
                <a:tab pos="449263" algn="l"/>
              </a:tabLst>
              <a:defRPr sz="4200">
                <a:solidFill>
                  <a:srgbClr val="000000"/>
                </a:solidFill>
                <a:latin typeface="Gill Sans" charset="0"/>
                <a:ea typeface="ヒラギノ角ゴ ProN W3" charset="-128"/>
                <a:sym typeface="Gill Sans" charset="0"/>
              </a:defRPr>
            </a:lvl1pPr>
            <a:lvl2pPr marL="742950" indent="-285750" eaLnBrk="0" hangingPunct="0">
              <a:tabLst>
                <a:tab pos="449263" algn="l"/>
              </a:tabLst>
              <a:defRPr sz="4200">
                <a:solidFill>
                  <a:srgbClr val="000000"/>
                </a:solidFill>
                <a:latin typeface="Gill Sans" charset="0"/>
                <a:ea typeface="ヒラギノ角ゴ ProN W3" charset="-128"/>
                <a:sym typeface="Gill Sans" charset="0"/>
              </a:defRPr>
            </a:lvl2pPr>
            <a:lvl3pPr marL="1143000" indent="-228600" eaLnBrk="0" hangingPunct="0">
              <a:tabLst>
                <a:tab pos="449263" algn="l"/>
              </a:tabLst>
              <a:defRPr sz="4200">
                <a:solidFill>
                  <a:srgbClr val="000000"/>
                </a:solidFill>
                <a:latin typeface="Gill Sans" charset="0"/>
                <a:ea typeface="ヒラギノ角ゴ ProN W3" charset="-128"/>
                <a:sym typeface="Gill Sans" charset="0"/>
              </a:defRPr>
            </a:lvl3pPr>
            <a:lvl4pPr marL="1600200" indent="-228600" eaLnBrk="0" hangingPunct="0">
              <a:tabLst>
                <a:tab pos="449263" algn="l"/>
              </a:tabLst>
              <a:defRPr sz="4200">
                <a:solidFill>
                  <a:srgbClr val="000000"/>
                </a:solidFill>
                <a:latin typeface="Gill Sans" charset="0"/>
                <a:ea typeface="ヒラギノ角ゴ ProN W3" charset="-128"/>
                <a:sym typeface="Gill Sans" charset="0"/>
              </a:defRPr>
            </a:lvl4pPr>
            <a:lvl5pPr marL="2057400" indent="-228600" eaLnBrk="0" hangingPunct="0">
              <a:tabLst>
                <a:tab pos="449263" algn="l"/>
              </a:tabLst>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tabLst>
                <a:tab pos="449263" algn="l"/>
              </a:tabLs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tabLst>
                <a:tab pos="449263" algn="l"/>
              </a:tabLs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tabLst>
                <a:tab pos="449263" algn="l"/>
              </a:tabLs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tabLst>
                <a:tab pos="449263" algn="l"/>
              </a:tabLst>
              <a:defRPr sz="4200">
                <a:solidFill>
                  <a:srgbClr val="000000"/>
                </a:solidFill>
                <a:latin typeface="Gill Sans" charset="0"/>
                <a:ea typeface="ヒラギノ角ゴ ProN W3" charset="-128"/>
                <a:sym typeface="Gill Sans" charset="0"/>
              </a:defRPr>
            </a:lvl9pPr>
          </a:lstStyle>
          <a:p>
            <a:pPr algn="l" eaLnBrk="1" hangingPunct="1"/>
            <a:r>
              <a:rPr lang="en-US" altLang="nl-NL" sz="2400" b="1">
                <a:solidFill>
                  <a:schemeClr val="tx1"/>
                </a:solidFill>
                <a:latin typeface="Arial" panose="020B0604020202020204" pitchFamily="34" charset="0"/>
                <a:ea typeface="MS PGothic" panose="020B0600070205080204" pitchFamily="34" charset="-128"/>
                <a:sym typeface="Arial" panose="020B0604020202020204" pitchFamily="34" charset="0"/>
              </a:rPr>
              <a:t>6	Overload in krachttraining</a:t>
            </a:r>
          </a:p>
          <a:p>
            <a:pPr algn="l" eaLnBrk="1" hangingPunct="1"/>
            <a:endPar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endParaRPr>
          </a:p>
          <a:p>
            <a:pPr algn="l" eaLnBrk="1" hangingPunct="1">
              <a:spcBef>
                <a:spcPts val="1000"/>
              </a:spcBef>
            </a:pPr>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6.1	     Overload</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6.1.1	Definitie vanuit fysiologisch perspectief</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6.1.2	Definitie vanuit coördinatief perspectief</a:t>
            </a:r>
            <a:r>
              <a:rPr lang="en-US" altLang="nl-NL" sz="2400">
                <a:solidFill>
                  <a:srgbClr val="660066"/>
                </a:solidFill>
                <a:latin typeface="Arial" panose="020B0604020202020204" pitchFamily="34" charset="0"/>
                <a:ea typeface="MS PGothic" panose="020B0600070205080204" pitchFamily="34" charset="-128"/>
                <a:sym typeface="Arial" panose="020B0604020202020204" pitchFamily="34" charset="0"/>
              </a:rPr>
              <a:t> </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6.1.3	Overload en centraal-perifeer model</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6.1.4	Strategieën voor de relatie specificiteit-overload</a:t>
            </a:r>
          </a:p>
          <a:p>
            <a:pPr algn="l" eaLnBrk="1" hangingPunct="1"/>
            <a:endPar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endParaRPr>
          </a:p>
          <a:p>
            <a:pPr algn="l" eaLnBrk="1" hangingPunct="1">
              <a:spcBef>
                <a:spcPts val="1000"/>
              </a:spcBef>
            </a:pPr>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6.2	      Krachtproductie in de doelbeweging en overload in krachttraining</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6.2.1	Overload in krachttraining van kuitspieren</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6.2.2	Overload in krachttraining van buikspieren</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6.2.3	Overload in krachttraining van spieren rond de schouder</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6.2.4	Brandende spieren en oneigenlijke belasting van spieren</a:t>
            </a:r>
          </a:p>
          <a:p>
            <a:pPr algn="l" eaLnBrk="1" hangingPunct="1"/>
            <a:endPar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endParaRPr>
          </a:p>
          <a:p>
            <a:pPr algn="l" eaLnBrk="1" hangingPunct="1">
              <a:spcBef>
                <a:spcPts val="1000"/>
              </a:spcBef>
            </a:pPr>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6.3	     Wetten van Newton of de wetten van motorisch leren?</a:t>
            </a:r>
          </a:p>
          <a:p>
            <a:pPr algn="l" eaLnBrk="1" hangingPunct="1"/>
            <a:endPar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endParaRPr>
          </a:p>
          <a:p>
            <a:pPr algn="l" eaLnBrk="1" hangingPunct="1">
              <a:spcBef>
                <a:spcPts val="1000"/>
              </a:spcBef>
            </a:pPr>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6.4	     Wet van variabiliteit als richtlijn</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6.4.1	De constraints led approach</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6.4.2	Variabiliteit in omgevingsfactoren</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6.4.3	Variabiliteit in de taak</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6.4.4	Variabiliteit in het organisme</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6.4.5	Variatie bij jeugdige en beginnende sporters</a:t>
            </a:r>
          </a:p>
          <a:p>
            <a:pPr eaLnBrk="1" hangingPunct="1"/>
            <a:endParaRPr lang="en-US" altLang="nl-NL">
              <a:solidFill>
                <a:schemeClr val="tx1"/>
              </a:solidFill>
              <a:ea typeface="MS PGothic" panose="020B0600070205080204" pitchFamily="34" charset="-128"/>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a:extLst>
              <a:ext uri="{FF2B5EF4-FFF2-40B4-BE49-F238E27FC236}">
                <a16:creationId xmlns:a16="http://schemas.microsoft.com/office/drawing/2014/main" id="{66497384-684D-44B5-ABB4-14EA94BAE5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222500"/>
            <a:ext cx="5422900"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3555" name="Picture 2">
            <a:extLst>
              <a:ext uri="{FF2B5EF4-FFF2-40B4-BE49-F238E27FC236}">
                <a16:creationId xmlns:a16="http://schemas.microsoft.com/office/drawing/2014/main" id="{72EE834C-7323-4D6E-9D23-812945DA2F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2171700"/>
            <a:ext cx="54102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3556" name="Freeform 3">
            <a:extLst>
              <a:ext uri="{FF2B5EF4-FFF2-40B4-BE49-F238E27FC236}">
                <a16:creationId xmlns:a16="http://schemas.microsoft.com/office/drawing/2014/main" id="{8BE3FDEE-0EDF-4707-9180-ED493D1FEF1B}"/>
              </a:ext>
            </a:extLst>
          </p:cNvPr>
          <p:cNvSpPr>
            <a:spLocks/>
          </p:cNvSpPr>
          <p:nvPr/>
        </p:nvSpPr>
        <p:spPr bwMode="auto">
          <a:xfrm>
            <a:off x="5187950" y="4000500"/>
            <a:ext cx="2686050" cy="2030413"/>
          </a:xfrm>
          <a:custGeom>
            <a:avLst/>
            <a:gdLst>
              <a:gd name="T0" fmla="*/ 0 w 21600"/>
              <a:gd name="T1" fmla="*/ 219707648 h 18291"/>
              <a:gd name="T2" fmla="*/ 334021509 w 21600"/>
              <a:gd name="T3" fmla="*/ 0 h 18291"/>
              <a:gd name="T4" fmla="*/ 0 60000 65536"/>
              <a:gd name="T5" fmla="*/ 0 60000 65536"/>
            </a:gdLst>
            <a:ahLst/>
            <a:cxnLst>
              <a:cxn ang="T4">
                <a:pos x="T0" y="T1"/>
              </a:cxn>
              <a:cxn ang="T5">
                <a:pos x="T2" y="T3"/>
              </a:cxn>
            </a:cxnLst>
            <a:rect l="0" t="0" r="r" b="b"/>
            <a:pathLst>
              <a:path w="21600" h="18291">
                <a:moveTo>
                  <a:pt x="0" y="17830"/>
                </a:moveTo>
                <a:cubicBezTo>
                  <a:pt x="9114" y="21600"/>
                  <a:pt x="18443" y="1053"/>
                  <a:pt x="21600" y="0"/>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
        <p:nvSpPr>
          <p:cNvPr id="23557" name="Freeform 4">
            <a:extLst>
              <a:ext uri="{FF2B5EF4-FFF2-40B4-BE49-F238E27FC236}">
                <a16:creationId xmlns:a16="http://schemas.microsoft.com/office/drawing/2014/main" id="{3EB121CA-9171-4DA1-9302-1C0DC80E104E}"/>
              </a:ext>
            </a:extLst>
          </p:cNvPr>
          <p:cNvSpPr>
            <a:spLocks/>
          </p:cNvSpPr>
          <p:nvPr/>
        </p:nvSpPr>
        <p:spPr bwMode="auto">
          <a:xfrm>
            <a:off x="3365500" y="2855913"/>
            <a:ext cx="5295900" cy="2111375"/>
          </a:xfrm>
          <a:custGeom>
            <a:avLst/>
            <a:gdLst>
              <a:gd name="T0" fmla="*/ 0 w 21600"/>
              <a:gd name="T1" fmla="*/ 4625588 h 20357"/>
              <a:gd name="T2" fmla="*/ 1298451704 w 21600"/>
              <a:gd name="T3" fmla="*/ 223289237 h 20357"/>
              <a:gd name="T4" fmla="*/ 0 60000 65536"/>
              <a:gd name="T5" fmla="*/ 0 60000 65536"/>
            </a:gdLst>
            <a:ahLst/>
            <a:cxnLst>
              <a:cxn ang="T4">
                <a:pos x="T0" y="T1"/>
              </a:cxn>
              <a:cxn ang="T5">
                <a:pos x="T2" y="T3"/>
              </a:cxn>
            </a:cxnLst>
            <a:rect l="0" t="0" r="r" b="b"/>
            <a:pathLst>
              <a:path w="21600" h="20357">
                <a:moveTo>
                  <a:pt x="0" y="6"/>
                </a:moveTo>
                <a:cubicBezTo>
                  <a:pt x="4274" y="-424"/>
                  <a:pt x="17487" y="21176"/>
                  <a:pt x="21600" y="20333"/>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
        <p:nvSpPr>
          <p:cNvPr id="23558" name="Freeform 5">
            <a:extLst>
              <a:ext uri="{FF2B5EF4-FFF2-40B4-BE49-F238E27FC236}">
                <a16:creationId xmlns:a16="http://schemas.microsoft.com/office/drawing/2014/main" id="{CDABE9D7-C409-470C-97F9-FAE68F81683A}"/>
              </a:ext>
            </a:extLst>
          </p:cNvPr>
          <p:cNvSpPr>
            <a:spLocks/>
          </p:cNvSpPr>
          <p:nvPr/>
        </p:nvSpPr>
        <p:spPr bwMode="auto">
          <a:xfrm>
            <a:off x="1270000" y="5534025"/>
            <a:ext cx="9713913" cy="2127250"/>
          </a:xfrm>
          <a:custGeom>
            <a:avLst/>
            <a:gdLst>
              <a:gd name="T0" fmla="*/ 0 w 16100"/>
              <a:gd name="T1" fmla="*/ 87239682 h 11190"/>
              <a:gd name="T2" fmla="*/ 2147483647 w 16100"/>
              <a:gd name="T3" fmla="*/ 0 h 11190"/>
              <a:gd name="T4" fmla="*/ 0 60000 65536"/>
              <a:gd name="T5" fmla="*/ 0 60000 65536"/>
            </a:gdLst>
            <a:ahLst/>
            <a:cxnLst>
              <a:cxn ang="T4">
                <a:pos x="T0" y="T1"/>
              </a:cxn>
              <a:cxn ang="T5">
                <a:pos x="T2" y="T3"/>
              </a:cxn>
            </a:cxnLst>
            <a:rect l="0" t="0" r="r" b="b"/>
            <a:pathLst>
              <a:path w="16100" h="11190">
                <a:moveTo>
                  <a:pt x="0" y="2414"/>
                </a:moveTo>
                <a:cubicBezTo>
                  <a:pt x="170" y="5904"/>
                  <a:pt x="21600" y="21600"/>
                  <a:pt x="14750" y="0"/>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
        <p:nvSpPr>
          <p:cNvPr id="23559" name="Rectangle 6">
            <a:extLst>
              <a:ext uri="{FF2B5EF4-FFF2-40B4-BE49-F238E27FC236}">
                <a16:creationId xmlns:a16="http://schemas.microsoft.com/office/drawing/2014/main" id="{9F099707-6889-4FD4-8BE0-FF7615427811}"/>
              </a:ext>
            </a:extLst>
          </p:cNvPr>
          <p:cNvSpPr>
            <a:spLocks/>
          </p:cNvSpPr>
          <p:nvPr/>
        </p:nvSpPr>
        <p:spPr bwMode="auto">
          <a:xfrm>
            <a:off x="4495800" y="95250"/>
            <a:ext cx="399415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De constraints led approach </a:t>
            </a:r>
          </a:p>
        </p:txBody>
      </p:sp>
      <p:sp>
        <p:nvSpPr>
          <p:cNvPr id="23560" name="Rectangle 7">
            <a:extLst>
              <a:ext uri="{FF2B5EF4-FFF2-40B4-BE49-F238E27FC236}">
                <a16:creationId xmlns:a16="http://schemas.microsoft.com/office/drawing/2014/main" id="{17C100AB-DA4F-4120-9BDE-8C3AC3B0B88E}"/>
              </a:ext>
            </a:extLst>
          </p:cNvPr>
          <p:cNvSpPr>
            <a:spLocks/>
          </p:cNvSpPr>
          <p:nvPr/>
        </p:nvSpPr>
        <p:spPr bwMode="auto">
          <a:xfrm>
            <a:off x="4711700" y="7842250"/>
            <a:ext cx="3570288"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mogelijkheden tot variatie</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variatie in omgeving</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variatie in taak</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variatie in organisme</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a:extLst>
              <a:ext uri="{FF2B5EF4-FFF2-40B4-BE49-F238E27FC236}">
                <a16:creationId xmlns:a16="http://schemas.microsoft.com/office/drawing/2014/main" id="{302BE9CF-63AA-407F-A77F-416902260E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794000"/>
            <a:ext cx="4003675"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4579" name="Picture 2">
            <a:extLst>
              <a:ext uri="{FF2B5EF4-FFF2-40B4-BE49-F238E27FC236}">
                <a16:creationId xmlns:a16="http://schemas.microsoft.com/office/drawing/2014/main" id="{23A02780-CE00-40A7-A3F1-42D4E70F1E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5435600"/>
            <a:ext cx="5181600" cy="359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4580" name="Picture 3">
            <a:extLst>
              <a:ext uri="{FF2B5EF4-FFF2-40B4-BE49-F238E27FC236}">
                <a16:creationId xmlns:a16="http://schemas.microsoft.com/office/drawing/2014/main" id="{8E5544C0-9946-48C7-BE24-B1D7088742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4000" y="1371600"/>
            <a:ext cx="50800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4581" name="Rectangle 4">
            <a:extLst>
              <a:ext uri="{FF2B5EF4-FFF2-40B4-BE49-F238E27FC236}">
                <a16:creationId xmlns:a16="http://schemas.microsoft.com/office/drawing/2014/main" id="{3EF9B2A1-1A59-49BC-8ED7-873961ED8C6B}"/>
              </a:ext>
            </a:extLst>
          </p:cNvPr>
          <p:cNvSpPr>
            <a:spLocks/>
          </p:cNvSpPr>
          <p:nvPr/>
        </p:nvSpPr>
        <p:spPr bwMode="auto">
          <a:xfrm>
            <a:off x="1625600" y="615950"/>
            <a:ext cx="3570288"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mogelijkheden tot variatie</a:t>
            </a:r>
          </a:p>
          <a:p>
            <a:pPr algn="l" eaLnBrk="1" hangingPunct="1"/>
            <a:r>
              <a:rPr lang="en-US" altLang="nl-NL" sz="2400">
                <a:solidFill>
                  <a:srgbClr val="FF0F06"/>
                </a:solidFill>
                <a:latin typeface="Arial" panose="020B0604020202020204" pitchFamily="34" charset="0"/>
                <a:ea typeface="MS PGothic" panose="020B0600070205080204" pitchFamily="34" charset="-128"/>
                <a:sym typeface="Arial" panose="020B0604020202020204" pitchFamily="34" charset="0"/>
              </a:rPr>
              <a:t>variatie in omgeving</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variatie in taak</a:t>
            </a:r>
          </a:p>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variatie in organisme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a:extLst>
              <a:ext uri="{FF2B5EF4-FFF2-40B4-BE49-F238E27FC236}">
                <a16:creationId xmlns:a16="http://schemas.microsoft.com/office/drawing/2014/main" id="{EDB4DDB2-BCF3-4EF1-A968-310C7366AB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450" y="704850"/>
            <a:ext cx="11836400" cy="8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5603" name="Rectangle 2">
            <a:extLst>
              <a:ext uri="{FF2B5EF4-FFF2-40B4-BE49-F238E27FC236}">
                <a16:creationId xmlns:a16="http://schemas.microsoft.com/office/drawing/2014/main" id="{AD1D09D5-F15B-4A19-A788-EF2F6296502D}"/>
              </a:ext>
            </a:extLst>
          </p:cNvPr>
          <p:cNvSpPr>
            <a:spLocks/>
          </p:cNvSpPr>
          <p:nvPr/>
        </p:nvSpPr>
        <p:spPr bwMode="auto">
          <a:xfrm>
            <a:off x="3263900" y="9086850"/>
            <a:ext cx="6731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mogelijkheden tot variatie: </a:t>
            </a:r>
            <a:r>
              <a:rPr lang="en-US" altLang="nl-NL" sz="2400" i="1">
                <a:solidFill>
                  <a:srgbClr val="FF0904"/>
                </a:solidFill>
                <a:latin typeface="Arial" panose="020B0604020202020204" pitchFamily="34" charset="0"/>
                <a:ea typeface="MS PGothic" panose="020B0600070205080204" pitchFamily="34" charset="-128"/>
                <a:sym typeface="Arial" panose="020B0604020202020204" pitchFamily="34" charset="0"/>
              </a:rPr>
              <a:t>variatie in organisme</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a:extLst>
              <a:ext uri="{FF2B5EF4-FFF2-40B4-BE49-F238E27FC236}">
                <a16:creationId xmlns:a16="http://schemas.microsoft.com/office/drawing/2014/main" id="{5FC0DBB4-2AFC-48C3-B2B7-A6530D7532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234950"/>
            <a:ext cx="11163300" cy="878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6627" name="Rectangle 2">
            <a:extLst>
              <a:ext uri="{FF2B5EF4-FFF2-40B4-BE49-F238E27FC236}">
                <a16:creationId xmlns:a16="http://schemas.microsoft.com/office/drawing/2014/main" id="{BD80A426-9865-4A0B-9248-8ABC05B8F2FA}"/>
              </a:ext>
            </a:extLst>
          </p:cNvPr>
          <p:cNvSpPr>
            <a:spLocks/>
          </p:cNvSpPr>
          <p:nvPr/>
        </p:nvSpPr>
        <p:spPr bwMode="auto">
          <a:xfrm>
            <a:off x="3263900" y="9086850"/>
            <a:ext cx="6731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mogelijkheden tot variatie: </a:t>
            </a:r>
            <a:r>
              <a:rPr lang="en-US" altLang="nl-NL" sz="2400" i="1">
                <a:solidFill>
                  <a:srgbClr val="FF0904"/>
                </a:solidFill>
                <a:latin typeface="Arial" panose="020B0604020202020204" pitchFamily="34" charset="0"/>
                <a:ea typeface="MS PGothic" panose="020B0600070205080204" pitchFamily="34" charset="-128"/>
                <a:sym typeface="Arial" panose="020B0604020202020204" pitchFamily="34" charset="0"/>
              </a:rPr>
              <a:t>variatie in organisme</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a:extLst>
              <a:ext uri="{FF2B5EF4-FFF2-40B4-BE49-F238E27FC236}">
                <a16:creationId xmlns:a16="http://schemas.microsoft.com/office/drawing/2014/main" id="{35033AC2-8692-4BBE-99E7-51B123F920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00" y="203200"/>
            <a:ext cx="11696700" cy="8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7651" name="Rectangle 2">
            <a:extLst>
              <a:ext uri="{FF2B5EF4-FFF2-40B4-BE49-F238E27FC236}">
                <a16:creationId xmlns:a16="http://schemas.microsoft.com/office/drawing/2014/main" id="{0C88623F-225D-459D-A2D1-729F646E3F9C}"/>
              </a:ext>
            </a:extLst>
          </p:cNvPr>
          <p:cNvSpPr>
            <a:spLocks/>
          </p:cNvSpPr>
          <p:nvPr/>
        </p:nvSpPr>
        <p:spPr bwMode="auto">
          <a:xfrm>
            <a:off x="3263900" y="9086850"/>
            <a:ext cx="6731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mogelijkheden tot variatie: </a:t>
            </a:r>
            <a:r>
              <a:rPr lang="en-US" altLang="nl-NL" sz="2400" i="1">
                <a:solidFill>
                  <a:srgbClr val="FF0904"/>
                </a:solidFill>
                <a:latin typeface="Arial" panose="020B0604020202020204" pitchFamily="34" charset="0"/>
                <a:ea typeface="MS PGothic" panose="020B0600070205080204" pitchFamily="34" charset="-128"/>
                <a:sym typeface="Arial" panose="020B0604020202020204" pitchFamily="34" charset="0"/>
              </a:rPr>
              <a:t>variatie in organisme</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a:extLst>
              <a:ext uri="{FF2B5EF4-FFF2-40B4-BE49-F238E27FC236}">
                <a16:creationId xmlns:a16="http://schemas.microsoft.com/office/drawing/2014/main" id="{C91F666E-F8A8-4148-AF97-2B1DEE42CF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100" y="762000"/>
            <a:ext cx="4737100"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8675" name="Rectangle 2">
            <a:extLst>
              <a:ext uri="{FF2B5EF4-FFF2-40B4-BE49-F238E27FC236}">
                <a16:creationId xmlns:a16="http://schemas.microsoft.com/office/drawing/2014/main" id="{C11BCB7B-0423-4B98-A45F-C4D0E59EE600}"/>
              </a:ext>
            </a:extLst>
          </p:cNvPr>
          <p:cNvSpPr>
            <a:spLocks/>
          </p:cNvSpPr>
          <p:nvPr/>
        </p:nvSpPr>
        <p:spPr bwMode="auto">
          <a:xfrm>
            <a:off x="1143000" y="7105650"/>
            <a:ext cx="40513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1800" i="1">
                <a:solidFill>
                  <a:schemeClr val="tx1"/>
                </a:solidFill>
                <a:latin typeface="Arial" panose="020B0604020202020204" pitchFamily="34" charset="0"/>
                <a:ea typeface="MS PGothic" panose="020B0600070205080204" pitchFamily="34" charset="-128"/>
                <a:sym typeface="Arial" panose="020B0604020202020204" pitchFamily="34" charset="0"/>
              </a:rPr>
              <a:t>Er is te veel alpha activiteit, omdat de te leveren kracht te hoog is ingeschat. De contractie kan niet gecorrigeerd worden.</a:t>
            </a:r>
          </a:p>
        </p:txBody>
      </p:sp>
      <p:pic>
        <p:nvPicPr>
          <p:cNvPr id="28676" name="Picture 3">
            <a:extLst>
              <a:ext uri="{FF2B5EF4-FFF2-40B4-BE49-F238E27FC236}">
                <a16:creationId xmlns:a16="http://schemas.microsoft.com/office/drawing/2014/main" id="{735026CB-5985-464B-92B7-9E5FD79C04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3100" y="1282700"/>
            <a:ext cx="51943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8677" name="Rectangle 4">
            <a:extLst>
              <a:ext uri="{FF2B5EF4-FFF2-40B4-BE49-F238E27FC236}">
                <a16:creationId xmlns:a16="http://schemas.microsoft.com/office/drawing/2014/main" id="{1E89D035-459E-44D9-8985-7EBF3B4B28A7}"/>
              </a:ext>
            </a:extLst>
          </p:cNvPr>
          <p:cNvSpPr>
            <a:spLocks/>
          </p:cNvSpPr>
          <p:nvPr/>
        </p:nvSpPr>
        <p:spPr bwMode="auto">
          <a:xfrm>
            <a:off x="6883400" y="7207250"/>
            <a:ext cx="52832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1800" i="1">
                <a:solidFill>
                  <a:schemeClr val="tx1"/>
                </a:solidFill>
                <a:latin typeface="Arial" panose="020B0604020202020204" pitchFamily="34" charset="0"/>
                <a:ea typeface="MS PGothic" panose="020B0600070205080204" pitchFamily="34" charset="-128"/>
                <a:sym typeface="Arial" panose="020B0604020202020204" pitchFamily="34" charset="0"/>
              </a:rPr>
              <a:t>Er is veel te weinig alpha activiteit, omdat de te leveren kracht veel te laag is ingeschat. Via de gammalus wordt extra kracht toegevoegd. De correctie is echter niet voldoende, waardoor het uiteindelijke krachtniveau te laag blijft.</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
            <a:extLst>
              <a:ext uri="{FF2B5EF4-FFF2-40B4-BE49-F238E27FC236}">
                <a16:creationId xmlns:a16="http://schemas.microsoft.com/office/drawing/2014/main" id="{F4CF7C5E-395F-46D9-9EAD-FC3EF6FC99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1100" y="1192213"/>
            <a:ext cx="4721225" cy="544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9699" name="Rectangle 2">
            <a:extLst>
              <a:ext uri="{FF2B5EF4-FFF2-40B4-BE49-F238E27FC236}">
                <a16:creationId xmlns:a16="http://schemas.microsoft.com/office/drawing/2014/main" id="{7BB0FFDB-1516-4C08-A070-541CAA9A2919}"/>
              </a:ext>
            </a:extLst>
          </p:cNvPr>
          <p:cNvSpPr>
            <a:spLocks/>
          </p:cNvSpPr>
          <p:nvPr/>
        </p:nvSpPr>
        <p:spPr bwMode="auto">
          <a:xfrm>
            <a:off x="736600" y="6858000"/>
            <a:ext cx="52324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1800" i="1">
                <a:solidFill>
                  <a:schemeClr val="tx1"/>
                </a:solidFill>
                <a:latin typeface="Arial" panose="020B0604020202020204" pitchFamily="34" charset="0"/>
                <a:ea typeface="MS PGothic" panose="020B0600070205080204" pitchFamily="34" charset="-128"/>
                <a:sym typeface="Arial" panose="020B0604020202020204" pitchFamily="34" charset="0"/>
              </a:rPr>
              <a:t>Er is te iets weinig alpha activiteit, omdat de te leveren kracht iets te laag is ingeschat. Via de gammalus wordt extra kracht toegevoegd, waardoor er uiteindelijk voldoende kracht wordt geleverd.</a:t>
            </a:r>
          </a:p>
        </p:txBody>
      </p:sp>
      <p:pic>
        <p:nvPicPr>
          <p:cNvPr id="29700" name="Picture 3">
            <a:extLst>
              <a:ext uri="{FF2B5EF4-FFF2-40B4-BE49-F238E27FC236}">
                <a16:creationId xmlns:a16="http://schemas.microsoft.com/office/drawing/2014/main" id="{7729D203-B737-4B03-911B-1659A9E82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8500" y="444500"/>
            <a:ext cx="2730500" cy="669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9701" name="Rectangle 4">
            <a:extLst>
              <a:ext uri="{FF2B5EF4-FFF2-40B4-BE49-F238E27FC236}">
                <a16:creationId xmlns:a16="http://schemas.microsoft.com/office/drawing/2014/main" id="{5CDDD01D-5066-4107-A3AF-1E52437BCFD9}"/>
              </a:ext>
            </a:extLst>
          </p:cNvPr>
          <p:cNvSpPr>
            <a:spLocks/>
          </p:cNvSpPr>
          <p:nvPr/>
        </p:nvSpPr>
        <p:spPr bwMode="auto">
          <a:xfrm>
            <a:off x="7289800" y="7454900"/>
            <a:ext cx="55372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1800" i="1">
                <a:solidFill>
                  <a:schemeClr val="tx1"/>
                </a:solidFill>
                <a:latin typeface="Arial" panose="020B0604020202020204" pitchFamily="34" charset="0"/>
                <a:ea typeface="MS PGothic" panose="020B0600070205080204" pitchFamily="34" charset="-128"/>
                <a:sym typeface="Arial" panose="020B0604020202020204" pitchFamily="34" charset="0"/>
              </a:rPr>
              <a:t>Voorslaan waar de knie en heupstrekking goed op elkaar zijn afgestemd. Spierenen werken niet in hun maximum, maar in een goed afgestemde samenwerking met vaak submaximale krachtproductie.</a:t>
            </a:r>
          </a:p>
        </p:txBody>
      </p:sp>
      <p:sp>
        <p:nvSpPr>
          <p:cNvPr id="29702" name="Freeform 5">
            <a:extLst>
              <a:ext uri="{FF2B5EF4-FFF2-40B4-BE49-F238E27FC236}">
                <a16:creationId xmlns:a16="http://schemas.microsoft.com/office/drawing/2014/main" id="{5EE5C696-3E96-47FC-9249-20DB5F3A391B}"/>
              </a:ext>
            </a:extLst>
          </p:cNvPr>
          <p:cNvSpPr>
            <a:spLocks/>
          </p:cNvSpPr>
          <p:nvPr/>
        </p:nvSpPr>
        <p:spPr bwMode="auto">
          <a:xfrm>
            <a:off x="7664450" y="4660900"/>
            <a:ext cx="1274763" cy="2705100"/>
          </a:xfrm>
          <a:custGeom>
            <a:avLst/>
            <a:gdLst>
              <a:gd name="T0" fmla="*/ 34379698 w 14811"/>
              <a:gd name="T1" fmla="*/ 338776204 h 21600"/>
              <a:gd name="T2" fmla="*/ 109717150 w 14811"/>
              <a:gd name="T3" fmla="*/ 0 h 21600"/>
              <a:gd name="T4" fmla="*/ 0 60000 65536"/>
              <a:gd name="T5" fmla="*/ 0 60000 65536"/>
            </a:gdLst>
            <a:ahLst/>
            <a:cxnLst>
              <a:cxn ang="T4">
                <a:pos x="T0" y="T1"/>
              </a:cxn>
              <a:cxn ang="T5">
                <a:pos x="T2" y="T3"/>
              </a:cxn>
            </a:cxnLst>
            <a:rect l="0" t="0" r="r" b="b"/>
            <a:pathLst>
              <a:path w="14811" h="21600">
                <a:moveTo>
                  <a:pt x="4641" y="21600"/>
                </a:moveTo>
                <a:cubicBezTo>
                  <a:pt x="-6789" y="9521"/>
                  <a:pt x="5333" y="2198"/>
                  <a:pt x="14811" y="0"/>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
        <p:nvSpPr>
          <p:cNvPr id="29703" name="Freeform 6">
            <a:extLst>
              <a:ext uri="{FF2B5EF4-FFF2-40B4-BE49-F238E27FC236}">
                <a16:creationId xmlns:a16="http://schemas.microsoft.com/office/drawing/2014/main" id="{49E1D72C-5BAB-435F-A3A2-86EC28A41DA0}"/>
              </a:ext>
            </a:extLst>
          </p:cNvPr>
          <p:cNvSpPr>
            <a:spLocks/>
          </p:cNvSpPr>
          <p:nvPr/>
        </p:nvSpPr>
        <p:spPr bwMode="auto">
          <a:xfrm>
            <a:off x="10274300" y="4840288"/>
            <a:ext cx="1230313" cy="2536825"/>
          </a:xfrm>
          <a:custGeom>
            <a:avLst/>
            <a:gdLst>
              <a:gd name="T0" fmla="*/ 73396077 w 17871"/>
              <a:gd name="T1" fmla="*/ 366128879 h 19485"/>
              <a:gd name="T2" fmla="*/ 0 w 17871"/>
              <a:gd name="T3" fmla="*/ 42206467 h 19485"/>
              <a:gd name="T4" fmla="*/ 0 60000 65536"/>
              <a:gd name="T5" fmla="*/ 0 60000 65536"/>
            </a:gdLst>
            <a:ahLst/>
            <a:cxnLst>
              <a:cxn ang="T4">
                <a:pos x="T0" y="T1"/>
              </a:cxn>
              <a:cxn ang="T5">
                <a:pos x="T2" y="T3"/>
              </a:cxn>
            </a:cxnLst>
            <a:rect l="0" t="0" r="r" b="b"/>
            <a:pathLst>
              <a:path w="17871" h="19485">
                <a:moveTo>
                  <a:pt x="15486" y="19485"/>
                </a:moveTo>
                <a:cubicBezTo>
                  <a:pt x="21600" y="8206"/>
                  <a:pt x="15785" y="-2115"/>
                  <a:pt x="0" y="375"/>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a:extLst>
              <a:ext uri="{FF2B5EF4-FFF2-40B4-BE49-F238E27FC236}">
                <a16:creationId xmlns:a16="http://schemas.microsoft.com/office/drawing/2014/main" id="{1CB16540-F36D-4302-A789-FE85418611A2}"/>
              </a:ext>
            </a:extLst>
          </p:cNvPr>
          <p:cNvSpPr>
            <a:spLocks/>
          </p:cNvSpPr>
          <p:nvPr/>
        </p:nvSpPr>
        <p:spPr bwMode="auto">
          <a:xfrm>
            <a:off x="190500" y="133350"/>
            <a:ext cx="19685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tabLst>
                <a:tab pos="449263" algn="l"/>
              </a:tabLst>
              <a:defRPr sz="4200">
                <a:solidFill>
                  <a:srgbClr val="000000"/>
                </a:solidFill>
                <a:latin typeface="Gill Sans" charset="0"/>
                <a:ea typeface="ヒラギノ角ゴ ProN W3" charset="-128"/>
                <a:sym typeface="Gill Sans" charset="0"/>
              </a:defRPr>
            </a:lvl1pPr>
            <a:lvl2pPr marL="742950" indent="-285750" eaLnBrk="0" hangingPunct="0">
              <a:tabLst>
                <a:tab pos="449263" algn="l"/>
              </a:tabLst>
              <a:defRPr sz="4200">
                <a:solidFill>
                  <a:srgbClr val="000000"/>
                </a:solidFill>
                <a:latin typeface="Gill Sans" charset="0"/>
                <a:ea typeface="ヒラギノ角ゴ ProN W3" charset="-128"/>
                <a:sym typeface="Gill Sans" charset="0"/>
              </a:defRPr>
            </a:lvl2pPr>
            <a:lvl3pPr marL="1143000" indent="-228600" eaLnBrk="0" hangingPunct="0">
              <a:tabLst>
                <a:tab pos="449263" algn="l"/>
              </a:tabLst>
              <a:defRPr sz="4200">
                <a:solidFill>
                  <a:srgbClr val="000000"/>
                </a:solidFill>
                <a:latin typeface="Gill Sans" charset="0"/>
                <a:ea typeface="ヒラギノ角ゴ ProN W3" charset="-128"/>
                <a:sym typeface="Gill Sans" charset="0"/>
              </a:defRPr>
            </a:lvl3pPr>
            <a:lvl4pPr marL="1600200" indent="-228600" eaLnBrk="0" hangingPunct="0">
              <a:tabLst>
                <a:tab pos="449263" algn="l"/>
              </a:tabLst>
              <a:defRPr sz="4200">
                <a:solidFill>
                  <a:srgbClr val="000000"/>
                </a:solidFill>
                <a:latin typeface="Gill Sans" charset="0"/>
                <a:ea typeface="ヒラギノ角ゴ ProN W3" charset="-128"/>
                <a:sym typeface="Gill Sans" charset="0"/>
              </a:defRPr>
            </a:lvl4pPr>
            <a:lvl5pPr marL="2057400" indent="-228600" eaLnBrk="0" hangingPunct="0">
              <a:tabLst>
                <a:tab pos="449263" algn="l"/>
              </a:tabLst>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tabLst>
                <a:tab pos="449263" algn="l"/>
              </a:tabLs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tabLst>
                <a:tab pos="449263" algn="l"/>
              </a:tabLs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tabLst>
                <a:tab pos="449263" algn="l"/>
              </a:tabLs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tabLst>
                <a:tab pos="449263" algn="l"/>
              </a:tabLst>
              <a:defRPr sz="4200">
                <a:solidFill>
                  <a:srgbClr val="000000"/>
                </a:solidFill>
                <a:latin typeface="Gill Sans" charset="0"/>
                <a:ea typeface="ヒラギノ角ゴ ProN W3" charset="-128"/>
                <a:sym typeface="Gill Sans" charset="0"/>
              </a:defRPr>
            </a:lvl9pPr>
          </a:lstStyle>
          <a:p>
            <a:pPr algn="l" eaLnBrk="1" hangingPunct="1">
              <a:spcBef>
                <a:spcPts val="1000"/>
              </a:spcBef>
            </a:pPr>
            <a:r>
              <a:rPr lang="en-US" altLang="nl-NL" sz="3600">
                <a:solidFill>
                  <a:schemeClr val="tx1"/>
                </a:solidFill>
                <a:latin typeface="Arial" panose="020B0604020202020204" pitchFamily="34" charset="0"/>
                <a:ea typeface="MS PGothic" panose="020B0600070205080204" pitchFamily="34" charset="-128"/>
                <a:sym typeface="Arial" panose="020B0604020202020204" pitchFamily="34" charset="0"/>
              </a:rPr>
              <a:t>Overload</a:t>
            </a:r>
          </a:p>
        </p:txBody>
      </p:sp>
      <p:sp>
        <p:nvSpPr>
          <p:cNvPr id="15363" name="Rectangle 2">
            <a:extLst>
              <a:ext uri="{FF2B5EF4-FFF2-40B4-BE49-F238E27FC236}">
                <a16:creationId xmlns:a16="http://schemas.microsoft.com/office/drawing/2014/main" id="{7AAC8114-A21C-404C-BEF1-255846FA011B}"/>
              </a:ext>
            </a:extLst>
          </p:cNvPr>
          <p:cNvSpPr>
            <a:spLocks/>
          </p:cNvSpPr>
          <p:nvPr/>
        </p:nvSpPr>
        <p:spPr bwMode="auto">
          <a:xfrm>
            <a:off x="228600" y="8274050"/>
            <a:ext cx="125349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100" i="1">
                <a:solidFill>
                  <a:schemeClr val="tx1"/>
                </a:solidFill>
                <a:latin typeface="Arial" panose="020B0604020202020204" pitchFamily="34" charset="0"/>
                <a:ea typeface="MS PGothic" panose="020B0600070205080204" pitchFamily="34" charset="-128"/>
                <a:sym typeface="Arial" panose="020B0604020202020204" pitchFamily="34" charset="0"/>
              </a:rPr>
              <a:t>Overload: een prikkel die een grotere belasting met zich mee brengt dan de momentane belastbaarheid</a:t>
            </a:r>
          </a:p>
        </p:txBody>
      </p:sp>
      <p:pic>
        <p:nvPicPr>
          <p:cNvPr id="15364" name="Picture 3">
            <a:extLst>
              <a:ext uri="{FF2B5EF4-FFF2-40B4-BE49-F238E27FC236}">
                <a16:creationId xmlns:a16="http://schemas.microsoft.com/office/drawing/2014/main" id="{2C63C7F9-65DA-480A-ADF2-8CCB47B3F0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9263" y="2692400"/>
            <a:ext cx="6184900" cy="397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5365" name="Picture 4">
            <a:extLst>
              <a:ext uri="{FF2B5EF4-FFF2-40B4-BE49-F238E27FC236}">
                <a16:creationId xmlns:a16="http://schemas.microsoft.com/office/drawing/2014/main" id="{8CAC122D-CD99-4F37-B6FA-EC5933EC36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0" y="3086100"/>
            <a:ext cx="6502400"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5366" name="Rectangle 5">
            <a:extLst>
              <a:ext uri="{FF2B5EF4-FFF2-40B4-BE49-F238E27FC236}">
                <a16:creationId xmlns:a16="http://schemas.microsoft.com/office/drawing/2014/main" id="{0274F477-9BCA-4D9F-8583-7D053211D824}"/>
              </a:ext>
            </a:extLst>
          </p:cNvPr>
          <p:cNvSpPr>
            <a:spLocks/>
          </p:cNvSpPr>
          <p:nvPr/>
        </p:nvSpPr>
        <p:spPr bwMode="auto">
          <a:xfrm>
            <a:off x="1739900" y="6210300"/>
            <a:ext cx="35702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1800" i="1">
                <a:solidFill>
                  <a:schemeClr val="tx1"/>
                </a:solidFill>
                <a:latin typeface="Arial" panose="020B0604020202020204" pitchFamily="34" charset="0"/>
                <a:ea typeface="MS PGothic" panose="020B0600070205080204" pitchFamily="34" charset="-128"/>
                <a:sym typeface="Arial" panose="020B0604020202020204" pitchFamily="34" charset="0"/>
              </a:rPr>
              <a:t>1-factor model: supercompensatie</a:t>
            </a:r>
          </a:p>
        </p:txBody>
      </p:sp>
      <p:sp>
        <p:nvSpPr>
          <p:cNvPr id="15367" name="Rectangle 6">
            <a:extLst>
              <a:ext uri="{FF2B5EF4-FFF2-40B4-BE49-F238E27FC236}">
                <a16:creationId xmlns:a16="http://schemas.microsoft.com/office/drawing/2014/main" id="{2541159C-841B-4D6E-86EB-7969D07BCBD4}"/>
              </a:ext>
            </a:extLst>
          </p:cNvPr>
          <p:cNvSpPr>
            <a:spLocks/>
          </p:cNvSpPr>
          <p:nvPr/>
        </p:nvSpPr>
        <p:spPr bwMode="auto">
          <a:xfrm>
            <a:off x="9232900" y="6210300"/>
            <a:ext cx="157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1800" i="1">
                <a:solidFill>
                  <a:schemeClr val="tx1"/>
                </a:solidFill>
                <a:latin typeface="Arial" panose="020B0604020202020204" pitchFamily="34" charset="0"/>
                <a:ea typeface="MS PGothic" panose="020B0600070205080204" pitchFamily="34" charset="-128"/>
                <a:sym typeface="Arial" panose="020B0604020202020204" pitchFamily="34" charset="0"/>
              </a:rPr>
              <a:t>2-factor model</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a:extLst>
              <a:ext uri="{FF2B5EF4-FFF2-40B4-BE49-F238E27FC236}">
                <a16:creationId xmlns:a16="http://schemas.microsoft.com/office/drawing/2014/main" id="{742F9196-F70F-4854-AA6E-E337B0955E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600" y="1739900"/>
            <a:ext cx="11518900"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6387" name="Rectangle 2">
            <a:extLst>
              <a:ext uri="{FF2B5EF4-FFF2-40B4-BE49-F238E27FC236}">
                <a16:creationId xmlns:a16="http://schemas.microsoft.com/office/drawing/2014/main" id="{895B65D7-D140-4711-9DF7-84518254C8AC}"/>
              </a:ext>
            </a:extLst>
          </p:cNvPr>
          <p:cNvSpPr>
            <a:spLocks/>
          </p:cNvSpPr>
          <p:nvPr/>
        </p:nvSpPr>
        <p:spPr bwMode="auto">
          <a:xfrm>
            <a:off x="4356100" y="1327150"/>
            <a:ext cx="378936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Het centraal perifeer model</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a:extLst>
              <a:ext uri="{FF2B5EF4-FFF2-40B4-BE49-F238E27FC236}">
                <a16:creationId xmlns:a16="http://schemas.microsoft.com/office/drawing/2014/main" id="{364CD8C7-76C7-424A-A21A-8FADE460B5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600" y="1739900"/>
            <a:ext cx="11518900"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7411" name="Rectangle 2">
            <a:extLst>
              <a:ext uri="{FF2B5EF4-FFF2-40B4-BE49-F238E27FC236}">
                <a16:creationId xmlns:a16="http://schemas.microsoft.com/office/drawing/2014/main" id="{F15B6661-42D1-4CF1-93EF-4EFFE5D32C89}"/>
              </a:ext>
            </a:extLst>
          </p:cNvPr>
          <p:cNvSpPr>
            <a:spLocks/>
          </p:cNvSpPr>
          <p:nvPr/>
        </p:nvSpPr>
        <p:spPr bwMode="auto">
          <a:xfrm>
            <a:off x="4356100" y="1327150"/>
            <a:ext cx="378936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Het centraal perifeer model</a:t>
            </a:r>
          </a:p>
        </p:txBody>
      </p:sp>
      <p:grpSp>
        <p:nvGrpSpPr>
          <p:cNvPr id="18437" name="Group 5">
            <a:extLst>
              <a:ext uri="{FF2B5EF4-FFF2-40B4-BE49-F238E27FC236}">
                <a16:creationId xmlns:a16="http://schemas.microsoft.com/office/drawing/2014/main" id="{E90A536C-A30C-4A3F-A2A6-86C0AF22B328}"/>
              </a:ext>
            </a:extLst>
          </p:cNvPr>
          <p:cNvGrpSpPr>
            <a:grpSpLocks/>
          </p:cNvGrpSpPr>
          <p:nvPr/>
        </p:nvGrpSpPr>
        <p:grpSpPr bwMode="auto">
          <a:xfrm>
            <a:off x="5265738" y="1943100"/>
            <a:ext cx="3265487" cy="6083300"/>
            <a:chOff x="0" y="0"/>
            <a:chExt cx="2057" cy="3832"/>
          </a:xfrm>
        </p:grpSpPr>
        <p:sp>
          <p:nvSpPr>
            <p:cNvPr id="17421" name="AutoShape 3">
              <a:extLst>
                <a:ext uri="{FF2B5EF4-FFF2-40B4-BE49-F238E27FC236}">
                  <a16:creationId xmlns:a16="http://schemas.microsoft.com/office/drawing/2014/main" id="{05F0C2F1-AC3E-4405-BABC-2B96D95108BF}"/>
                </a:ext>
              </a:extLst>
            </p:cNvPr>
            <p:cNvSpPr>
              <a:spLocks/>
            </p:cNvSpPr>
            <p:nvPr/>
          </p:nvSpPr>
          <p:spPr bwMode="auto">
            <a:xfrm>
              <a:off x="754" y="0"/>
              <a:ext cx="352" cy="3248"/>
            </a:xfrm>
            <a:prstGeom prst="roundRect">
              <a:avLst>
                <a:gd name="adj" fmla="val 34088"/>
              </a:avLst>
            </a:prstGeom>
            <a:noFill/>
            <a:ln w="63500">
              <a:solidFill>
                <a:srgbClr val="FE0204"/>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sp>
          <p:nvSpPr>
            <p:cNvPr id="17422" name="Rectangle 4">
              <a:extLst>
                <a:ext uri="{FF2B5EF4-FFF2-40B4-BE49-F238E27FC236}">
                  <a16:creationId xmlns:a16="http://schemas.microsoft.com/office/drawing/2014/main" id="{8EBA01B7-761B-4059-9F67-757C92CC8DD2}"/>
                </a:ext>
              </a:extLst>
            </p:cNvPr>
            <p:cNvSpPr>
              <a:spLocks/>
            </p:cNvSpPr>
            <p:nvPr/>
          </p:nvSpPr>
          <p:spPr bwMode="auto">
            <a:xfrm>
              <a:off x="0" y="3328"/>
              <a:ext cx="2057"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gemiddelde specificiteit</a:t>
              </a:r>
            </a:p>
            <a:p>
              <a:pPr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gemiddelde overload</a:t>
              </a:r>
            </a:p>
          </p:txBody>
        </p:sp>
      </p:grpSp>
      <p:grpSp>
        <p:nvGrpSpPr>
          <p:cNvPr id="18445" name="Group 13">
            <a:extLst>
              <a:ext uri="{FF2B5EF4-FFF2-40B4-BE49-F238E27FC236}">
                <a16:creationId xmlns:a16="http://schemas.microsoft.com/office/drawing/2014/main" id="{CAA443A8-5128-4E31-B83C-599D7117A8B1}"/>
              </a:ext>
            </a:extLst>
          </p:cNvPr>
          <p:cNvGrpSpPr>
            <a:grpSpLocks/>
          </p:cNvGrpSpPr>
          <p:nvPr/>
        </p:nvGrpSpPr>
        <p:grpSpPr bwMode="auto">
          <a:xfrm>
            <a:off x="2070100" y="1943100"/>
            <a:ext cx="9326563" cy="7329488"/>
            <a:chOff x="0" y="0"/>
            <a:chExt cx="5875" cy="4617"/>
          </a:xfrm>
        </p:grpSpPr>
        <p:sp>
          <p:nvSpPr>
            <p:cNvPr id="17414" name="AutoShape 6">
              <a:extLst>
                <a:ext uri="{FF2B5EF4-FFF2-40B4-BE49-F238E27FC236}">
                  <a16:creationId xmlns:a16="http://schemas.microsoft.com/office/drawing/2014/main" id="{A9FF7329-17CE-42EA-A97E-06D6AA89132B}"/>
                </a:ext>
              </a:extLst>
            </p:cNvPr>
            <p:cNvSpPr>
              <a:spLocks/>
            </p:cNvSpPr>
            <p:nvPr/>
          </p:nvSpPr>
          <p:spPr bwMode="auto">
            <a:xfrm>
              <a:off x="568" y="0"/>
              <a:ext cx="352" cy="3248"/>
            </a:xfrm>
            <a:prstGeom prst="roundRect">
              <a:avLst>
                <a:gd name="adj" fmla="val 34088"/>
              </a:avLst>
            </a:prstGeom>
            <a:noFill/>
            <a:ln w="63500">
              <a:solidFill>
                <a:srgbClr val="FE0204"/>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sp>
          <p:nvSpPr>
            <p:cNvPr id="17415" name="AutoShape 7">
              <a:extLst>
                <a:ext uri="{FF2B5EF4-FFF2-40B4-BE49-F238E27FC236}">
                  <a16:creationId xmlns:a16="http://schemas.microsoft.com/office/drawing/2014/main" id="{2875D314-5F45-4959-9AA3-D4B45CDED160}"/>
                </a:ext>
              </a:extLst>
            </p:cNvPr>
            <p:cNvSpPr>
              <a:spLocks/>
            </p:cNvSpPr>
            <p:nvPr/>
          </p:nvSpPr>
          <p:spPr bwMode="auto">
            <a:xfrm>
              <a:off x="4976" y="0"/>
              <a:ext cx="352" cy="3248"/>
            </a:xfrm>
            <a:prstGeom prst="roundRect">
              <a:avLst>
                <a:gd name="adj" fmla="val 34088"/>
              </a:avLst>
            </a:prstGeom>
            <a:noFill/>
            <a:ln w="63500">
              <a:solidFill>
                <a:srgbClr val="FE0204"/>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sp>
          <p:nvSpPr>
            <p:cNvPr id="17416" name="Rectangle 8">
              <a:extLst>
                <a:ext uri="{FF2B5EF4-FFF2-40B4-BE49-F238E27FC236}">
                  <a16:creationId xmlns:a16="http://schemas.microsoft.com/office/drawing/2014/main" id="{531A5E8B-3A14-4E82-9016-4EFAD800E10B}"/>
                </a:ext>
              </a:extLst>
            </p:cNvPr>
            <p:cNvSpPr>
              <a:spLocks/>
            </p:cNvSpPr>
            <p:nvPr/>
          </p:nvSpPr>
          <p:spPr bwMode="auto">
            <a:xfrm>
              <a:off x="0" y="3328"/>
              <a:ext cx="1491"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hoge specificiteit</a:t>
              </a:r>
            </a:p>
            <a:p>
              <a:pPr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lage overload</a:t>
              </a:r>
            </a:p>
          </p:txBody>
        </p:sp>
        <p:sp>
          <p:nvSpPr>
            <p:cNvPr id="17417" name="Rectangle 9">
              <a:extLst>
                <a:ext uri="{FF2B5EF4-FFF2-40B4-BE49-F238E27FC236}">
                  <a16:creationId xmlns:a16="http://schemas.microsoft.com/office/drawing/2014/main" id="{C308DD62-C2B9-42D5-959A-3AF2421BAFC4}"/>
                </a:ext>
              </a:extLst>
            </p:cNvPr>
            <p:cNvSpPr>
              <a:spLocks/>
            </p:cNvSpPr>
            <p:nvPr/>
          </p:nvSpPr>
          <p:spPr bwMode="auto">
            <a:xfrm>
              <a:off x="4448" y="3216"/>
              <a:ext cx="1427" cy="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lage specificiteit</a:t>
              </a:r>
            </a:p>
            <a:p>
              <a:pPr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hoge overload</a:t>
              </a:r>
            </a:p>
            <a:p>
              <a:pPr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(krachttraining)</a:t>
              </a:r>
            </a:p>
          </p:txBody>
        </p:sp>
        <p:sp>
          <p:nvSpPr>
            <p:cNvPr id="17418" name="Freeform 10">
              <a:extLst>
                <a:ext uri="{FF2B5EF4-FFF2-40B4-BE49-F238E27FC236}">
                  <a16:creationId xmlns:a16="http://schemas.microsoft.com/office/drawing/2014/main" id="{C40736DF-E3E5-4FED-A3C4-BD9DF4A03500}"/>
                </a:ext>
              </a:extLst>
            </p:cNvPr>
            <p:cNvSpPr>
              <a:spLocks/>
            </p:cNvSpPr>
            <p:nvPr/>
          </p:nvSpPr>
          <p:spPr bwMode="auto">
            <a:xfrm>
              <a:off x="493" y="3912"/>
              <a:ext cx="491" cy="624"/>
            </a:xfrm>
            <a:custGeom>
              <a:avLst/>
              <a:gdLst>
                <a:gd name="T0" fmla="*/ 3 w 18434"/>
                <a:gd name="T1" fmla="*/ 0 h 21600"/>
                <a:gd name="T2" fmla="*/ 13 w 18434"/>
                <a:gd name="T3" fmla="*/ 18 h 21600"/>
                <a:gd name="T4" fmla="*/ 0 60000 65536"/>
                <a:gd name="T5" fmla="*/ 0 60000 65536"/>
              </a:gdLst>
              <a:ahLst/>
              <a:cxnLst>
                <a:cxn ang="T4">
                  <a:pos x="T0" y="T1"/>
                </a:cxn>
                <a:cxn ang="T5">
                  <a:pos x="T2" y="T3"/>
                </a:cxn>
              </a:cxnLst>
              <a:rect l="0" t="0" r="r" b="b"/>
              <a:pathLst>
                <a:path w="18434" h="21600">
                  <a:moveTo>
                    <a:pt x="4309" y="0"/>
                  </a:moveTo>
                  <a:cubicBezTo>
                    <a:pt x="-3166" y="13848"/>
                    <a:pt x="-2369" y="21495"/>
                    <a:pt x="18434" y="21600"/>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
          <p:nvSpPr>
            <p:cNvPr id="17419" name="Rectangle 11">
              <a:extLst>
                <a:ext uri="{FF2B5EF4-FFF2-40B4-BE49-F238E27FC236}">
                  <a16:creationId xmlns:a16="http://schemas.microsoft.com/office/drawing/2014/main" id="{D43B39C0-2DFA-4B1D-B5E3-5C587D104231}"/>
                </a:ext>
              </a:extLst>
            </p:cNvPr>
            <p:cNvSpPr>
              <a:spLocks/>
            </p:cNvSpPr>
            <p:nvPr/>
          </p:nvSpPr>
          <p:spPr bwMode="auto">
            <a:xfrm>
              <a:off x="1072" y="4384"/>
              <a:ext cx="3432" cy="233"/>
            </a:xfrm>
            <a:prstGeom prst="rect">
              <a:avLst/>
            </a:prstGeom>
            <a:solidFill>
              <a:schemeClr val="accent1"/>
            </a:solidFill>
            <a:ln>
              <a:noFill/>
            </a:ln>
            <a:extLs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veilige zones voor beginnende trainers?</a:t>
              </a:r>
            </a:p>
          </p:txBody>
        </p:sp>
        <p:sp>
          <p:nvSpPr>
            <p:cNvPr id="17420" name="Freeform 12">
              <a:extLst>
                <a:ext uri="{FF2B5EF4-FFF2-40B4-BE49-F238E27FC236}">
                  <a16:creationId xmlns:a16="http://schemas.microsoft.com/office/drawing/2014/main" id="{0C2FA1B8-4CD5-4EB9-B4A5-D4A6FB7F4F24}"/>
                </a:ext>
              </a:extLst>
            </p:cNvPr>
            <p:cNvSpPr>
              <a:spLocks/>
            </p:cNvSpPr>
            <p:nvPr/>
          </p:nvSpPr>
          <p:spPr bwMode="auto">
            <a:xfrm flipH="1">
              <a:off x="4599" y="3904"/>
              <a:ext cx="491" cy="624"/>
            </a:xfrm>
            <a:custGeom>
              <a:avLst/>
              <a:gdLst>
                <a:gd name="T0" fmla="*/ 3 w 18434"/>
                <a:gd name="T1" fmla="*/ 0 h 21600"/>
                <a:gd name="T2" fmla="*/ 13 w 18434"/>
                <a:gd name="T3" fmla="*/ 18 h 21600"/>
                <a:gd name="T4" fmla="*/ 0 60000 65536"/>
                <a:gd name="T5" fmla="*/ 0 60000 65536"/>
              </a:gdLst>
              <a:ahLst/>
              <a:cxnLst>
                <a:cxn ang="T4">
                  <a:pos x="T0" y="T1"/>
                </a:cxn>
                <a:cxn ang="T5">
                  <a:pos x="T2" y="T3"/>
                </a:cxn>
              </a:cxnLst>
              <a:rect l="0" t="0" r="r" b="b"/>
              <a:pathLst>
                <a:path w="18434" h="21600">
                  <a:moveTo>
                    <a:pt x="4309" y="0"/>
                  </a:moveTo>
                  <a:cubicBezTo>
                    <a:pt x="-3166" y="13848"/>
                    <a:pt x="-2369" y="21495"/>
                    <a:pt x="18434" y="21600"/>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45"/>
                                        </p:tgtEl>
                                        <p:attrNameLst>
                                          <p:attrName>style.visibility</p:attrName>
                                        </p:attrNameLst>
                                      </p:cBhvr>
                                      <p:to>
                                        <p:strVal val="visible"/>
                                      </p:to>
                                    </p:set>
                                    <p:anim calcmode="lin" valueType="num">
                                      <p:cBhvr additive="base">
                                        <p:cTn id="7" dur="500" fill="hold"/>
                                        <p:tgtEl>
                                          <p:spTgt spid="18445"/>
                                        </p:tgtEl>
                                        <p:attrNameLst>
                                          <p:attrName>ppt_x</p:attrName>
                                        </p:attrNameLst>
                                      </p:cBhvr>
                                      <p:tavLst>
                                        <p:tav tm="0">
                                          <p:val>
                                            <p:strVal val="#ppt_x"/>
                                          </p:val>
                                        </p:tav>
                                        <p:tav tm="100000">
                                          <p:val>
                                            <p:strVal val="#ppt_x"/>
                                          </p:val>
                                        </p:tav>
                                      </p:tavLst>
                                    </p:anim>
                                    <p:anim calcmode="lin" valueType="num">
                                      <p:cBhvr additive="base">
                                        <p:cTn id="8" dur="500" fill="hold"/>
                                        <p:tgtEl>
                                          <p:spTgt spid="1844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18437"/>
                                        </p:tgtEl>
                                        <p:attrNameLst>
                                          <p:attrName>style.visibility</p:attrName>
                                        </p:attrNameLst>
                                      </p:cBhvr>
                                      <p:to>
                                        <p:strVal val="visible"/>
                                      </p:to>
                                    </p:set>
                                    <p:anim calcmode="lin" valueType="num">
                                      <p:cBhvr additive="base">
                                        <p:cTn id="13" dur="500" fill="hold"/>
                                        <p:tgtEl>
                                          <p:spTgt spid="18437"/>
                                        </p:tgtEl>
                                        <p:attrNameLst>
                                          <p:attrName>ppt_x</p:attrName>
                                        </p:attrNameLst>
                                      </p:cBhvr>
                                      <p:tavLst>
                                        <p:tav tm="0">
                                          <p:val>
                                            <p:strVal val="#ppt_x"/>
                                          </p:val>
                                        </p:tav>
                                        <p:tav tm="100000">
                                          <p:val>
                                            <p:strVal val="#ppt_x"/>
                                          </p:val>
                                        </p:tav>
                                      </p:tavLst>
                                    </p:anim>
                                    <p:anim calcmode="lin" valueType="num">
                                      <p:cBhvr additive="base">
                                        <p:cTn id="14" dur="500" fill="hold"/>
                                        <p:tgtEl>
                                          <p:spTgt spid="184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8405AAF4-9A8E-4ED5-AD32-329FD91E46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6700" y="304800"/>
            <a:ext cx="8458200"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8435" name="Rectangle 2">
            <a:extLst>
              <a:ext uri="{FF2B5EF4-FFF2-40B4-BE49-F238E27FC236}">
                <a16:creationId xmlns:a16="http://schemas.microsoft.com/office/drawing/2014/main" id="{D8BBE495-3AE6-4B08-B9D2-952718754D9A}"/>
              </a:ext>
            </a:extLst>
          </p:cNvPr>
          <p:cNvSpPr>
            <a:spLocks/>
          </p:cNvSpPr>
          <p:nvPr/>
        </p:nvSpPr>
        <p:spPr bwMode="auto">
          <a:xfrm>
            <a:off x="6819900" y="120650"/>
            <a:ext cx="378936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Het centraal perifeer model</a:t>
            </a:r>
          </a:p>
        </p:txBody>
      </p:sp>
      <p:pic>
        <p:nvPicPr>
          <p:cNvPr id="18436" name="Picture 3">
            <a:extLst>
              <a:ext uri="{FF2B5EF4-FFF2-40B4-BE49-F238E27FC236}">
                <a16:creationId xmlns:a16="http://schemas.microsoft.com/office/drawing/2014/main" id="{958A1FE1-C464-432D-ACE7-9EE45E1FDD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0" y="6311900"/>
            <a:ext cx="75311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8437" name="AutoShape 4">
            <a:extLst>
              <a:ext uri="{FF2B5EF4-FFF2-40B4-BE49-F238E27FC236}">
                <a16:creationId xmlns:a16="http://schemas.microsoft.com/office/drawing/2014/main" id="{F7942819-451F-418B-8840-CF99B20EFA97}"/>
              </a:ext>
            </a:extLst>
          </p:cNvPr>
          <p:cNvSpPr>
            <a:spLocks/>
          </p:cNvSpPr>
          <p:nvPr/>
        </p:nvSpPr>
        <p:spPr bwMode="auto">
          <a:xfrm>
            <a:off x="3606800" y="381000"/>
            <a:ext cx="393700" cy="4025900"/>
          </a:xfrm>
          <a:prstGeom prst="roundRect">
            <a:avLst>
              <a:gd name="adj" fmla="val 48384"/>
            </a:avLst>
          </a:prstGeom>
          <a:noFill/>
          <a:ln w="63500">
            <a:solidFill>
              <a:srgbClr val="FE0204"/>
            </a:solidFill>
            <a:prstDash val="sysDot"/>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grpSp>
        <p:nvGrpSpPr>
          <p:cNvPr id="18438" name="Group 7">
            <a:extLst>
              <a:ext uri="{FF2B5EF4-FFF2-40B4-BE49-F238E27FC236}">
                <a16:creationId xmlns:a16="http://schemas.microsoft.com/office/drawing/2014/main" id="{A26B85EF-E8C1-4D08-8636-43A5E63F8BD6}"/>
              </a:ext>
            </a:extLst>
          </p:cNvPr>
          <p:cNvGrpSpPr>
            <a:grpSpLocks/>
          </p:cNvGrpSpPr>
          <p:nvPr/>
        </p:nvGrpSpPr>
        <p:grpSpPr bwMode="auto">
          <a:xfrm>
            <a:off x="3962400" y="4241800"/>
            <a:ext cx="2654300" cy="2578100"/>
            <a:chOff x="0" y="0"/>
            <a:chExt cx="1671" cy="1624"/>
          </a:xfrm>
        </p:grpSpPr>
        <p:sp>
          <p:nvSpPr>
            <p:cNvPr id="18441" name="Freeform 5">
              <a:extLst>
                <a:ext uri="{FF2B5EF4-FFF2-40B4-BE49-F238E27FC236}">
                  <a16:creationId xmlns:a16="http://schemas.microsoft.com/office/drawing/2014/main" id="{EB203003-8826-4824-BAEA-7456F2A156D3}"/>
                </a:ext>
              </a:extLst>
            </p:cNvPr>
            <p:cNvSpPr>
              <a:spLocks/>
            </p:cNvSpPr>
            <p:nvPr/>
          </p:nvSpPr>
          <p:spPr bwMode="auto">
            <a:xfrm>
              <a:off x="0" y="0"/>
              <a:ext cx="1503" cy="1624"/>
            </a:xfrm>
            <a:custGeom>
              <a:avLst/>
              <a:gdLst>
                <a:gd name="T0" fmla="*/ 0 w 17121"/>
                <a:gd name="T1" fmla="*/ 0 h 21600"/>
                <a:gd name="T2" fmla="*/ 123 w 17121"/>
                <a:gd name="T3" fmla="*/ 122 h 21600"/>
                <a:gd name="T4" fmla="*/ 0 60000 65536"/>
                <a:gd name="T5" fmla="*/ 0 60000 65536"/>
              </a:gdLst>
              <a:ahLst/>
              <a:cxnLst>
                <a:cxn ang="T4">
                  <a:pos x="T0" y="T1"/>
                </a:cxn>
                <a:cxn ang="T5">
                  <a:pos x="T2" y="T3"/>
                </a:cxn>
              </a:cxnLst>
              <a:rect l="0" t="0" r="r" b="b"/>
              <a:pathLst>
                <a:path w="17121" h="21600">
                  <a:moveTo>
                    <a:pt x="0" y="0"/>
                  </a:moveTo>
                  <a:cubicBezTo>
                    <a:pt x="5237" y="1458"/>
                    <a:pt x="21600" y="12175"/>
                    <a:pt x="15951" y="21600"/>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
          <p:nvSpPr>
            <p:cNvPr id="18442" name="Freeform 6">
              <a:extLst>
                <a:ext uri="{FF2B5EF4-FFF2-40B4-BE49-F238E27FC236}">
                  <a16:creationId xmlns:a16="http://schemas.microsoft.com/office/drawing/2014/main" id="{B70439A4-3564-44BB-8E69-0023CF8C723F}"/>
                </a:ext>
              </a:extLst>
            </p:cNvPr>
            <p:cNvSpPr>
              <a:spLocks/>
            </p:cNvSpPr>
            <p:nvPr/>
          </p:nvSpPr>
          <p:spPr bwMode="auto">
            <a:xfrm>
              <a:off x="1073" y="600"/>
              <a:ext cx="598" cy="288"/>
            </a:xfrm>
            <a:custGeom>
              <a:avLst/>
              <a:gdLst>
                <a:gd name="T0" fmla="*/ 0 w 21600"/>
                <a:gd name="T1" fmla="*/ 0 h 18885"/>
                <a:gd name="T2" fmla="*/ 17 w 21600"/>
                <a:gd name="T3" fmla="*/ 4 h 18885"/>
                <a:gd name="T4" fmla="*/ 0 60000 65536"/>
                <a:gd name="T5" fmla="*/ 0 60000 65536"/>
              </a:gdLst>
              <a:ahLst/>
              <a:cxnLst>
                <a:cxn ang="T4">
                  <a:pos x="T0" y="T1"/>
                </a:cxn>
                <a:cxn ang="T5">
                  <a:pos x="T2" y="T3"/>
                </a:cxn>
              </a:cxnLst>
              <a:rect l="0" t="0" r="r" b="b"/>
              <a:pathLst>
                <a:path w="21600" h="18885">
                  <a:moveTo>
                    <a:pt x="0" y="0"/>
                  </a:moveTo>
                  <a:cubicBezTo>
                    <a:pt x="12199" y="21600"/>
                    <a:pt x="15700" y="17401"/>
                    <a:pt x="21600" y="18885"/>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grpSp>
      <p:pic>
        <p:nvPicPr>
          <p:cNvPr id="18439" name="Picture 8">
            <a:extLst>
              <a:ext uri="{FF2B5EF4-FFF2-40B4-BE49-F238E27FC236}">
                <a16:creationId xmlns:a16="http://schemas.microsoft.com/office/drawing/2014/main" id="{5EC453C0-E999-4EB8-A715-5560B214FB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700" y="5827713"/>
            <a:ext cx="4381500" cy="360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8440" name="Rectangle 9">
            <a:extLst>
              <a:ext uri="{FF2B5EF4-FFF2-40B4-BE49-F238E27FC236}">
                <a16:creationId xmlns:a16="http://schemas.microsoft.com/office/drawing/2014/main" id="{D1B2A4A8-7559-4AB8-9778-6C0D6DC096A4}"/>
              </a:ext>
            </a:extLst>
          </p:cNvPr>
          <p:cNvSpPr>
            <a:spLocks/>
          </p:cNvSpPr>
          <p:nvPr/>
        </p:nvSpPr>
        <p:spPr bwMode="auto">
          <a:xfrm>
            <a:off x="6719888" y="4775200"/>
            <a:ext cx="59055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a:solidFill>
                  <a:schemeClr val="tx1"/>
                </a:solidFill>
                <a:latin typeface="Arial" panose="020B0604020202020204" pitchFamily="34" charset="0"/>
                <a:ea typeface="MS PGothic" panose="020B0600070205080204" pitchFamily="34" charset="-128"/>
                <a:sym typeface="Arial" panose="020B0604020202020204" pitchFamily="34" charset="0"/>
              </a:rPr>
              <a:t>De zone waar grote specificiteit aan grote overload gekoppeld lijkt te kunnen worden. Bij nader inzien is dat maar schijn.</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a:extLst>
              <a:ext uri="{FF2B5EF4-FFF2-40B4-BE49-F238E27FC236}">
                <a16:creationId xmlns:a16="http://schemas.microsoft.com/office/drawing/2014/main" id="{E7815E07-95B2-40F7-A9A9-F8BCFF9E06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13" y="152400"/>
            <a:ext cx="5641975"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9459" name="Picture 2">
            <a:extLst>
              <a:ext uri="{FF2B5EF4-FFF2-40B4-BE49-F238E27FC236}">
                <a16:creationId xmlns:a16="http://schemas.microsoft.com/office/drawing/2014/main" id="{51C8AA91-C521-49F2-A7E8-4CF9A55F9C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0" y="266700"/>
            <a:ext cx="3851275"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9460" name="Picture 3">
            <a:extLst>
              <a:ext uri="{FF2B5EF4-FFF2-40B4-BE49-F238E27FC236}">
                <a16:creationId xmlns:a16="http://schemas.microsoft.com/office/drawing/2014/main" id="{536D92C3-711E-4B08-BD14-13942C9A0F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3500" y="3048000"/>
            <a:ext cx="348615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9461" name="AutoShape 4">
            <a:extLst>
              <a:ext uri="{FF2B5EF4-FFF2-40B4-BE49-F238E27FC236}">
                <a16:creationId xmlns:a16="http://schemas.microsoft.com/office/drawing/2014/main" id="{612901BA-39C4-4EAA-B80A-FC3A814CDFF3}"/>
              </a:ext>
            </a:extLst>
          </p:cNvPr>
          <p:cNvSpPr>
            <a:spLocks/>
          </p:cNvSpPr>
          <p:nvPr/>
        </p:nvSpPr>
        <p:spPr bwMode="auto">
          <a:xfrm>
            <a:off x="8483600" y="165100"/>
            <a:ext cx="4191000" cy="6146800"/>
          </a:xfrm>
          <a:prstGeom prst="roundRect">
            <a:avLst>
              <a:gd name="adj" fmla="val 4542"/>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pic>
        <p:nvPicPr>
          <p:cNvPr id="19462" name="Picture 5">
            <a:extLst>
              <a:ext uri="{FF2B5EF4-FFF2-40B4-BE49-F238E27FC236}">
                <a16:creationId xmlns:a16="http://schemas.microsoft.com/office/drawing/2014/main" id="{7E88C65B-A331-4120-87D8-0DC8D05CE5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300" y="3289300"/>
            <a:ext cx="3952875"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9463" name="Picture 6">
            <a:extLst>
              <a:ext uri="{FF2B5EF4-FFF2-40B4-BE49-F238E27FC236}">
                <a16:creationId xmlns:a16="http://schemas.microsoft.com/office/drawing/2014/main" id="{BD472D33-9472-4D75-B04C-542CB1445ED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000" y="6121400"/>
            <a:ext cx="35814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9464" name="Picture 7">
            <a:extLst>
              <a:ext uri="{FF2B5EF4-FFF2-40B4-BE49-F238E27FC236}">
                <a16:creationId xmlns:a16="http://schemas.microsoft.com/office/drawing/2014/main" id="{0516BFA4-6F95-46D1-8734-E80EC2B25AC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25800" y="4991100"/>
            <a:ext cx="3494088"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9465" name="AutoShape 8">
            <a:extLst>
              <a:ext uri="{FF2B5EF4-FFF2-40B4-BE49-F238E27FC236}">
                <a16:creationId xmlns:a16="http://schemas.microsoft.com/office/drawing/2014/main" id="{7D35E442-5D9C-4FD3-9B32-BD547B10975F}"/>
              </a:ext>
            </a:extLst>
          </p:cNvPr>
          <p:cNvSpPr>
            <a:spLocks/>
          </p:cNvSpPr>
          <p:nvPr/>
        </p:nvSpPr>
        <p:spPr bwMode="auto">
          <a:xfrm>
            <a:off x="127000" y="3136900"/>
            <a:ext cx="6705600" cy="6388100"/>
          </a:xfrm>
          <a:prstGeom prst="roundRect">
            <a:avLst>
              <a:gd name="adj" fmla="val 2981"/>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sp>
        <p:nvSpPr>
          <p:cNvPr id="19466" name="Line 9">
            <a:extLst>
              <a:ext uri="{FF2B5EF4-FFF2-40B4-BE49-F238E27FC236}">
                <a16:creationId xmlns:a16="http://schemas.microsoft.com/office/drawing/2014/main" id="{A8B47B02-D19D-40B2-939B-10C598D31E80}"/>
              </a:ext>
            </a:extLst>
          </p:cNvPr>
          <p:cNvSpPr>
            <a:spLocks noChangeShapeType="1"/>
          </p:cNvSpPr>
          <p:nvPr/>
        </p:nvSpPr>
        <p:spPr bwMode="auto">
          <a:xfrm>
            <a:off x="4913313" y="4470400"/>
            <a:ext cx="0" cy="4579938"/>
          </a:xfrm>
          <a:prstGeom prst="line">
            <a:avLst/>
          </a:prstGeom>
          <a:noFill/>
          <a:ln w="25400">
            <a:solidFill>
              <a:srgbClr val="F30E06"/>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nl-NL"/>
          </a:p>
        </p:txBody>
      </p:sp>
      <p:sp>
        <p:nvSpPr>
          <p:cNvPr id="19467" name="Line 10">
            <a:extLst>
              <a:ext uri="{FF2B5EF4-FFF2-40B4-BE49-F238E27FC236}">
                <a16:creationId xmlns:a16="http://schemas.microsoft.com/office/drawing/2014/main" id="{9F44B08C-BFA1-4D87-9D69-FF0884F78B91}"/>
              </a:ext>
            </a:extLst>
          </p:cNvPr>
          <p:cNvSpPr>
            <a:spLocks noChangeShapeType="1"/>
          </p:cNvSpPr>
          <p:nvPr/>
        </p:nvSpPr>
        <p:spPr bwMode="auto">
          <a:xfrm>
            <a:off x="4432300" y="4470400"/>
            <a:ext cx="0" cy="4579938"/>
          </a:xfrm>
          <a:prstGeom prst="line">
            <a:avLst/>
          </a:prstGeom>
          <a:noFill/>
          <a:ln w="25400">
            <a:solidFill>
              <a:srgbClr val="F30E06"/>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nl-NL"/>
          </a:p>
        </p:txBody>
      </p:sp>
      <p:sp>
        <p:nvSpPr>
          <p:cNvPr id="19468" name="Freeform 11">
            <a:extLst>
              <a:ext uri="{FF2B5EF4-FFF2-40B4-BE49-F238E27FC236}">
                <a16:creationId xmlns:a16="http://schemas.microsoft.com/office/drawing/2014/main" id="{6C616CFD-AB5D-4F3F-81F6-E73CE004F8F4}"/>
              </a:ext>
            </a:extLst>
          </p:cNvPr>
          <p:cNvSpPr>
            <a:spLocks/>
          </p:cNvSpPr>
          <p:nvPr/>
        </p:nvSpPr>
        <p:spPr bwMode="auto">
          <a:xfrm>
            <a:off x="3873500" y="3770313"/>
            <a:ext cx="1657350" cy="915987"/>
          </a:xfrm>
          <a:custGeom>
            <a:avLst/>
            <a:gdLst>
              <a:gd name="T0" fmla="*/ 0 w 14511"/>
              <a:gd name="T1" fmla="*/ 896221 h 21132"/>
              <a:gd name="T2" fmla="*/ 137764949 w 14511"/>
              <a:gd name="T3" fmla="*/ 40583660 h 21132"/>
              <a:gd name="T4" fmla="*/ 0 60000 65536"/>
              <a:gd name="T5" fmla="*/ 0 60000 65536"/>
            </a:gdLst>
            <a:ahLst/>
            <a:cxnLst>
              <a:cxn ang="T4">
                <a:pos x="T0" y="T1"/>
              </a:cxn>
              <a:cxn ang="T5">
                <a:pos x="T2" y="T3"/>
              </a:cxn>
            </a:cxnLst>
            <a:rect l="0" t="0" r="r" b="b"/>
            <a:pathLst>
              <a:path w="14511" h="21132">
                <a:moveTo>
                  <a:pt x="0" y="9"/>
                </a:moveTo>
                <a:cubicBezTo>
                  <a:pt x="6695" y="-468"/>
                  <a:pt x="21600" y="19168"/>
                  <a:pt x="10561" y="21132"/>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
        <p:nvSpPr>
          <p:cNvPr id="19469" name="Freeform 12">
            <a:extLst>
              <a:ext uri="{FF2B5EF4-FFF2-40B4-BE49-F238E27FC236}">
                <a16:creationId xmlns:a16="http://schemas.microsoft.com/office/drawing/2014/main" id="{B38E5D73-DBA6-4FB8-80A0-8923159FA5DA}"/>
              </a:ext>
            </a:extLst>
          </p:cNvPr>
          <p:cNvSpPr>
            <a:spLocks/>
          </p:cNvSpPr>
          <p:nvPr/>
        </p:nvSpPr>
        <p:spPr bwMode="auto">
          <a:xfrm>
            <a:off x="3581400" y="9042400"/>
            <a:ext cx="1130300" cy="215900"/>
          </a:xfrm>
          <a:custGeom>
            <a:avLst/>
            <a:gdLst>
              <a:gd name="T0" fmla="*/ 0 w 15540"/>
              <a:gd name="T1" fmla="*/ 737594 h 14785"/>
              <a:gd name="T2" fmla="*/ 68314416 w 15540"/>
              <a:gd name="T3" fmla="*/ 0 h 14785"/>
              <a:gd name="T4" fmla="*/ 0 60000 65536"/>
              <a:gd name="T5" fmla="*/ 0 60000 65536"/>
            </a:gdLst>
            <a:ahLst/>
            <a:cxnLst>
              <a:cxn ang="T4">
                <a:pos x="T0" y="T1"/>
              </a:cxn>
              <a:cxn ang="T5">
                <a:pos x="T2" y="T3"/>
              </a:cxn>
            </a:cxnLst>
            <a:rect l="0" t="0" r="r" b="b"/>
            <a:pathLst>
              <a:path w="15540" h="14785">
                <a:moveTo>
                  <a:pt x="0" y="3459"/>
                </a:moveTo>
                <a:cubicBezTo>
                  <a:pt x="6501" y="21600"/>
                  <a:pt x="21600" y="16097"/>
                  <a:pt x="12913" y="0"/>
                </a:cubicBezTo>
              </a:path>
            </a:pathLst>
          </a:custGeom>
          <a:noFill/>
          <a:ln w="38100" cap="flat">
            <a:solidFill>
              <a:schemeClr val="tx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nl-NL"/>
          </a:p>
        </p:txBody>
      </p:sp>
      <p:sp>
        <p:nvSpPr>
          <p:cNvPr id="19470" name="Rectangle 13">
            <a:extLst>
              <a:ext uri="{FF2B5EF4-FFF2-40B4-BE49-F238E27FC236}">
                <a16:creationId xmlns:a16="http://schemas.microsoft.com/office/drawing/2014/main" id="{40F53C43-F693-48B0-A411-2BCAFC3E6550}"/>
              </a:ext>
            </a:extLst>
          </p:cNvPr>
          <p:cNvSpPr>
            <a:spLocks/>
          </p:cNvSpPr>
          <p:nvPr/>
        </p:nvSpPr>
        <p:spPr bwMode="auto">
          <a:xfrm>
            <a:off x="9144000" y="3009900"/>
            <a:ext cx="279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1800" i="1">
                <a:solidFill>
                  <a:schemeClr val="tx1"/>
                </a:solidFill>
                <a:latin typeface="Arial" panose="020B0604020202020204" pitchFamily="34" charset="0"/>
                <a:ea typeface="MS PGothic" panose="020B0600070205080204" pitchFamily="34" charset="-128"/>
                <a:sym typeface="Arial" panose="020B0604020202020204" pitchFamily="34" charset="0"/>
              </a:rPr>
              <a:t>overload in krachttraining?</a:t>
            </a:r>
          </a:p>
        </p:txBody>
      </p:sp>
      <p:pic>
        <p:nvPicPr>
          <p:cNvPr id="19471" name="Picture 14">
            <a:extLst>
              <a:ext uri="{FF2B5EF4-FFF2-40B4-BE49-F238E27FC236}">
                <a16:creationId xmlns:a16="http://schemas.microsoft.com/office/drawing/2014/main" id="{F3246F4E-7DFB-4253-8446-0C62C36C1EA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42400" y="6510338"/>
            <a:ext cx="3073400"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9472" name="AutoShape 15">
            <a:extLst>
              <a:ext uri="{FF2B5EF4-FFF2-40B4-BE49-F238E27FC236}">
                <a16:creationId xmlns:a16="http://schemas.microsoft.com/office/drawing/2014/main" id="{DA3BF8E3-85B1-44BC-81A2-B156B1FB09EE}"/>
              </a:ext>
            </a:extLst>
          </p:cNvPr>
          <p:cNvSpPr>
            <a:spLocks/>
          </p:cNvSpPr>
          <p:nvPr/>
        </p:nvSpPr>
        <p:spPr bwMode="auto">
          <a:xfrm>
            <a:off x="8483600" y="6375400"/>
            <a:ext cx="4191000" cy="3213100"/>
          </a:xfrm>
          <a:prstGeom prst="roundRect">
            <a:avLst>
              <a:gd name="adj" fmla="val 5926"/>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sp>
        <p:nvSpPr>
          <p:cNvPr id="19473" name="Rectangle 16">
            <a:extLst>
              <a:ext uri="{FF2B5EF4-FFF2-40B4-BE49-F238E27FC236}">
                <a16:creationId xmlns:a16="http://schemas.microsoft.com/office/drawing/2014/main" id="{773418FB-16A1-4083-9828-623A0C662AD6}"/>
              </a:ext>
            </a:extLst>
          </p:cNvPr>
          <p:cNvSpPr>
            <a:spLocks/>
          </p:cNvSpPr>
          <p:nvPr/>
        </p:nvSpPr>
        <p:spPr bwMode="auto">
          <a:xfrm>
            <a:off x="9017000" y="9226550"/>
            <a:ext cx="30353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1800" i="1">
                <a:solidFill>
                  <a:schemeClr val="tx1"/>
                </a:solidFill>
                <a:latin typeface="Arial" panose="020B0604020202020204" pitchFamily="34" charset="0"/>
                <a:ea typeface="MS PGothic" panose="020B0600070205080204" pitchFamily="34" charset="-128"/>
                <a:sym typeface="Arial" panose="020B0604020202020204" pitchFamily="34" charset="0"/>
              </a:rPr>
              <a:t>specificiteit in krachttraining?</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a:extLst>
              <a:ext uri="{FF2B5EF4-FFF2-40B4-BE49-F238E27FC236}">
                <a16:creationId xmlns:a16="http://schemas.microsoft.com/office/drawing/2014/main" id="{0C81FCD4-A4CA-4225-8C9B-BFC971E059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4433888"/>
            <a:ext cx="3581400" cy="458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0483" name="Picture 2">
            <a:extLst>
              <a:ext uri="{FF2B5EF4-FFF2-40B4-BE49-F238E27FC236}">
                <a16:creationId xmlns:a16="http://schemas.microsoft.com/office/drawing/2014/main" id="{5D030DFA-AF59-44DA-B143-9071B3D3D3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3613150"/>
            <a:ext cx="3378200"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0484" name="Picture 3">
            <a:extLst>
              <a:ext uri="{FF2B5EF4-FFF2-40B4-BE49-F238E27FC236}">
                <a16:creationId xmlns:a16="http://schemas.microsoft.com/office/drawing/2014/main" id="{D55BDEA6-4B6C-40EF-98EF-11D1EA1081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0400" y="952500"/>
            <a:ext cx="3949700" cy="328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0485" name="Picture 4">
            <a:extLst>
              <a:ext uri="{FF2B5EF4-FFF2-40B4-BE49-F238E27FC236}">
                <a16:creationId xmlns:a16="http://schemas.microsoft.com/office/drawing/2014/main" id="{9847B0F7-65BB-4C81-8D75-C5061401EE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4457700"/>
            <a:ext cx="4333875"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0486" name="Line 5">
            <a:extLst>
              <a:ext uri="{FF2B5EF4-FFF2-40B4-BE49-F238E27FC236}">
                <a16:creationId xmlns:a16="http://schemas.microsoft.com/office/drawing/2014/main" id="{AF067F88-6080-4515-A31E-7EC460FA90CB}"/>
              </a:ext>
            </a:extLst>
          </p:cNvPr>
          <p:cNvSpPr>
            <a:spLocks noChangeShapeType="1"/>
          </p:cNvSpPr>
          <p:nvPr/>
        </p:nvSpPr>
        <p:spPr bwMode="auto">
          <a:xfrm>
            <a:off x="5435600" y="3224213"/>
            <a:ext cx="0" cy="6169025"/>
          </a:xfrm>
          <a:prstGeom prst="line">
            <a:avLst/>
          </a:prstGeom>
          <a:noFill/>
          <a:ln w="25400">
            <a:solidFill>
              <a:srgbClr val="F30E06"/>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nl-NL"/>
          </a:p>
        </p:txBody>
      </p:sp>
      <p:sp>
        <p:nvSpPr>
          <p:cNvPr id="20487" name="Line 6">
            <a:extLst>
              <a:ext uri="{FF2B5EF4-FFF2-40B4-BE49-F238E27FC236}">
                <a16:creationId xmlns:a16="http://schemas.microsoft.com/office/drawing/2014/main" id="{B0BF704D-BA30-413A-9B81-8BF512B24D43}"/>
              </a:ext>
            </a:extLst>
          </p:cNvPr>
          <p:cNvSpPr>
            <a:spLocks noChangeShapeType="1"/>
          </p:cNvSpPr>
          <p:nvPr/>
        </p:nvSpPr>
        <p:spPr bwMode="auto">
          <a:xfrm>
            <a:off x="6210300" y="3225800"/>
            <a:ext cx="0" cy="6169025"/>
          </a:xfrm>
          <a:prstGeom prst="line">
            <a:avLst/>
          </a:prstGeom>
          <a:noFill/>
          <a:ln w="25400">
            <a:solidFill>
              <a:srgbClr val="F30E06"/>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nl-NL"/>
          </a:p>
        </p:txBody>
      </p:sp>
      <p:sp>
        <p:nvSpPr>
          <p:cNvPr id="20488" name="Rectangle 7">
            <a:extLst>
              <a:ext uri="{FF2B5EF4-FFF2-40B4-BE49-F238E27FC236}">
                <a16:creationId xmlns:a16="http://schemas.microsoft.com/office/drawing/2014/main" id="{4E2774BC-03CA-494A-A68A-FECB80056192}"/>
              </a:ext>
            </a:extLst>
          </p:cNvPr>
          <p:cNvSpPr>
            <a:spLocks/>
          </p:cNvSpPr>
          <p:nvPr/>
        </p:nvSpPr>
        <p:spPr bwMode="auto">
          <a:xfrm>
            <a:off x="5422900" y="3187700"/>
            <a:ext cx="800100" cy="6172200"/>
          </a:xfrm>
          <a:prstGeom prst="rect">
            <a:avLst/>
          </a:prstGeom>
          <a:solidFill>
            <a:srgbClr val="FF0329">
              <a:alpha val="38823"/>
            </a:srgbClr>
          </a:solidFill>
          <a:ln>
            <a:noFill/>
          </a:ln>
          <a:extLst>
            <a:ext uri="{91240B29-F687-4F45-9708-019B960494DF}">
              <a14:hiddenLine xmlns:a14="http://schemas.microsoft.com/office/drawing/2010/main" w="25400">
                <a:solidFill>
                  <a:schemeClr val="tx1">
                    <a:alpha val="38823"/>
                  </a:schemeClr>
                </a:solidFill>
                <a:miter lim="800000"/>
                <a:headEnd/>
                <a:tailEnd/>
              </a14:hiddenLine>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sp>
        <p:nvSpPr>
          <p:cNvPr id="20489" name="Line 8">
            <a:extLst>
              <a:ext uri="{FF2B5EF4-FFF2-40B4-BE49-F238E27FC236}">
                <a16:creationId xmlns:a16="http://schemas.microsoft.com/office/drawing/2014/main" id="{9CB83302-7604-4C27-8C27-73B8ED85B14B}"/>
              </a:ext>
            </a:extLst>
          </p:cNvPr>
          <p:cNvSpPr>
            <a:spLocks noChangeShapeType="1"/>
          </p:cNvSpPr>
          <p:nvPr/>
        </p:nvSpPr>
        <p:spPr bwMode="auto">
          <a:xfrm>
            <a:off x="5486400" y="4330700"/>
            <a:ext cx="681038" cy="6350"/>
          </a:xfrm>
          <a:prstGeom prst="line">
            <a:avLst/>
          </a:prstGeom>
          <a:noFill/>
          <a:ln w="38100">
            <a:solidFill>
              <a:schemeClr val="tx1"/>
            </a:solidFill>
            <a:miter lim="800000"/>
            <a:headEnd type="stealth" w="med" len="med"/>
            <a:tailEnd type="stealth" w="med" len="med"/>
          </a:ln>
          <a:extLst>
            <a:ext uri="{909E8E84-426E-40DD-AFC4-6F175D3DCCD1}">
              <a14:hiddenFill xmlns:a14="http://schemas.microsoft.com/office/drawing/2010/main">
                <a:noFill/>
              </a14:hiddenFill>
            </a:ext>
          </a:extLst>
        </p:spPr>
        <p:txBody>
          <a:bodyPr lIns="0" tIns="0" rIns="0" bIns="0"/>
          <a:lstStyle/>
          <a:p>
            <a:endParaRPr lang="nl-NL"/>
          </a:p>
        </p:txBody>
      </p:sp>
      <p:pic>
        <p:nvPicPr>
          <p:cNvPr id="20490" name="Picture 9">
            <a:extLst>
              <a:ext uri="{FF2B5EF4-FFF2-40B4-BE49-F238E27FC236}">
                <a16:creationId xmlns:a16="http://schemas.microsoft.com/office/drawing/2014/main" id="{EA4B481A-7A6F-41E5-8521-F7FCC675C4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813" y="152400"/>
            <a:ext cx="5641975"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0491" name="Rectangle 10">
            <a:extLst>
              <a:ext uri="{FF2B5EF4-FFF2-40B4-BE49-F238E27FC236}">
                <a16:creationId xmlns:a16="http://schemas.microsoft.com/office/drawing/2014/main" id="{D48FA714-748F-4C0C-9262-25307F9CAFFD}"/>
              </a:ext>
            </a:extLst>
          </p:cNvPr>
          <p:cNvSpPr>
            <a:spLocks/>
          </p:cNvSpPr>
          <p:nvPr/>
        </p:nvSpPr>
        <p:spPr bwMode="auto">
          <a:xfrm>
            <a:off x="407988" y="8737600"/>
            <a:ext cx="36703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Branderig gevoel duidt op verkeerd spiergebruik .</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190023B8-A3E6-4227-ACAD-FA99718B3D2C}"/>
              </a:ext>
            </a:extLst>
          </p:cNvPr>
          <p:cNvSpPr>
            <a:spLocks/>
          </p:cNvSpPr>
          <p:nvPr/>
        </p:nvSpPr>
        <p:spPr bwMode="auto">
          <a:xfrm>
            <a:off x="2565400" y="8832850"/>
            <a:ext cx="867568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Tabel voor de te gebruiken weerstanden bij diverse oefeningen.</a:t>
            </a:r>
          </a:p>
        </p:txBody>
      </p:sp>
      <p:graphicFrame>
        <p:nvGraphicFramePr>
          <p:cNvPr id="21507" name="Object 3">
            <a:extLst>
              <a:ext uri="{FF2B5EF4-FFF2-40B4-BE49-F238E27FC236}">
                <a16:creationId xmlns:a16="http://schemas.microsoft.com/office/drawing/2014/main" id="{186B89A5-5089-469E-AEE4-BD440DC6923C}"/>
              </a:ext>
            </a:extLst>
          </p:cNvPr>
          <p:cNvGraphicFramePr>
            <a:graphicFrameLocks noChangeAspect="1"/>
          </p:cNvGraphicFramePr>
          <p:nvPr/>
        </p:nvGraphicFramePr>
        <p:xfrm>
          <a:off x="781050" y="700088"/>
          <a:ext cx="10653713" cy="7777162"/>
        </p:xfrm>
        <a:graphic>
          <a:graphicData uri="http://schemas.openxmlformats.org/presentationml/2006/ole">
            <mc:AlternateContent xmlns:mc="http://schemas.openxmlformats.org/markup-compatibility/2006">
              <mc:Choice xmlns:v="urn:schemas-microsoft-com:vml" Requires="v">
                <p:oleObj spid="_x0000_s21508" name="Document" r:id="rId3" imgW="5410001" imgH="3949555" progId="Word.Document.12">
                  <p:embed/>
                </p:oleObj>
              </mc:Choice>
              <mc:Fallback>
                <p:oleObj name="Document" r:id="rId3" imgW="5410001" imgH="3949555" progId="Word.Document.1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050" y="700088"/>
                        <a:ext cx="10653713" cy="777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a:extLst>
              <a:ext uri="{FF2B5EF4-FFF2-40B4-BE49-F238E27FC236}">
                <a16:creationId xmlns:a16="http://schemas.microsoft.com/office/drawing/2014/main" id="{8F6890B0-2700-4DB6-8321-4FCF9D850E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9313" y="546100"/>
            <a:ext cx="5500687"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2531" name="Picture 2">
            <a:extLst>
              <a:ext uri="{FF2B5EF4-FFF2-40B4-BE49-F238E27FC236}">
                <a16:creationId xmlns:a16="http://schemas.microsoft.com/office/drawing/2014/main" id="{A713C2F2-E105-42A4-BBEC-7C8065B2C5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8800" y="5816600"/>
            <a:ext cx="43402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2532" name="Rectangle 3">
            <a:extLst>
              <a:ext uri="{FF2B5EF4-FFF2-40B4-BE49-F238E27FC236}">
                <a16:creationId xmlns:a16="http://schemas.microsoft.com/office/drawing/2014/main" id="{EA687DE8-D1DA-4E23-A27B-3E02D81A2D70}"/>
              </a:ext>
            </a:extLst>
          </p:cNvPr>
          <p:cNvSpPr>
            <a:spLocks/>
          </p:cNvSpPr>
          <p:nvPr/>
        </p:nvSpPr>
        <p:spPr bwMode="auto">
          <a:xfrm>
            <a:off x="4495800" y="95250"/>
            <a:ext cx="399415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De constraints led approach </a:t>
            </a:r>
          </a:p>
        </p:txBody>
      </p:sp>
      <p:pic>
        <p:nvPicPr>
          <p:cNvPr id="22533" name="Picture 4">
            <a:extLst>
              <a:ext uri="{FF2B5EF4-FFF2-40B4-BE49-F238E27FC236}">
                <a16:creationId xmlns:a16="http://schemas.microsoft.com/office/drawing/2014/main" id="{BCA70621-1ADF-40A4-BBBA-62CB65A7F0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075" y="5181600"/>
            <a:ext cx="4602163"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2534" name="Picture 5">
            <a:extLst>
              <a:ext uri="{FF2B5EF4-FFF2-40B4-BE49-F238E27FC236}">
                <a16:creationId xmlns:a16="http://schemas.microsoft.com/office/drawing/2014/main" id="{A5B8E21C-ECB1-4411-9579-7A1BE4F4D5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8013" y="3098800"/>
            <a:ext cx="40894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2535" name="AutoShape 6">
            <a:extLst>
              <a:ext uri="{FF2B5EF4-FFF2-40B4-BE49-F238E27FC236}">
                <a16:creationId xmlns:a16="http://schemas.microsoft.com/office/drawing/2014/main" id="{CC54163A-1D80-46B6-8283-4C03DFAD2638}"/>
              </a:ext>
            </a:extLst>
          </p:cNvPr>
          <p:cNvSpPr>
            <a:spLocks/>
          </p:cNvSpPr>
          <p:nvPr/>
        </p:nvSpPr>
        <p:spPr bwMode="auto">
          <a:xfrm>
            <a:off x="406400" y="5511800"/>
            <a:ext cx="4826000" cy="4013200"/>
          </a:xfrm>
          <a:prstGeom prst="roundRect">
            <a:avLst>
              <a:gd name="adj" fmla="val 4745"/>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sp>
        <p:nvSpPr>
          <p:cNvPr id="22536" name="AutoShape 7">
            <a:extLst>
              <a:ext uri="{FF2B5EF4-FFF2-40B4-BE49-F238E27FC236}">
                <a16:creationId xmlns:a16="http://schemas.microsoft.com/office/drawing/2014/main" id="{4281628D-4315-4B74-B211-70BCE2EB8ABA}"/>
              </a:ext>
            </a:extLst>
          </p:cNvPr>
          <p:cNvSpPr>
            <a:spLocks/>
          </p:cNvSpPr>
          <p:nvPr/>
        </p:nvSpPr>
        <p:spPr bwMode="auto">
          <a:xfrm>
            <a:off x="8242300" y="3416300"/>
            <a:ext cx="4216400" cy="6108700"/>
          </a:xfrm>
          <a:prstGeom prst="roundRect">
            <a:avLst>
              <a:gd name="adj" fmla="val 4514"/>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endParaRPr lang="nl-NL" altLang="nl-NL"/>
          </a:p>
        </p:txBody>
      </p:sp>
      <p:sp>
        <p:nvSpPr>
          <p:cNvPr id="22537" name="Rectangle 8">
            <a:extLst>
              <a:ext uri="{FF2B5EF4-FFF2-40B4-BE49-F238E27FC236}">
                <a16:creationId xmlns:a16="http://schemas.microsoft.com/office/drawing/2014/main" id="{137A3405-61DF-42B8-915B-65240A319C73}"/>
              </a:ext>
            </a:extLst>
          </p:cNvPr>
          <p:cNvSpPr>
            <a:spLocks/>
          </p:cNvSpPr>
          <p:nvPr/>
        </p:nvSpPr>
        <p:spPr bwMode="auto">
          <a:xfrm>
            <a:off x="622300" y="8820150"/>
            <a:ext cx="429736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succesvolle uitvoering mogelijk</a:t>
            </a:r>
          </a:p>
        </p:txBody>
      </p:sp>
      <p:sp>
        <p:nvSpPr>
          <p:cNvPr id="22538" name="Rectangle 9">
            <a:extLst>
              <a:ext uri="{FF2B5EF4-FFF2-40B4-BE49-F238E27FC236}">
                <a16:creationId xmlns:a16="http://schemas.microsoft.com/office/drawing/2014/main" id="{79A46753-E1E2-40B9-91F6-CCD2E8205EAE}"/>
              </a:ext>
            </a:extLst>
          </p:cNvPr>
          <p:cNvSpPr>
            <a:spLocks/>
          </p:cNvSpPr>
          <p:nvPr/>
        </p:nvSpPr>
        <p:spPr bwMode="auto">
          <a:xfrm>
            <a:off x="8661400" y="8763000"/>
            <a:ext cx="40005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nl-NL" sz="2400" i="1">
                <a:solidFill>
                  <a:schemeClr val="tx1"/>
                </a:solidFill>
                <a:latin typeface="Arial" panose="020B0604020202020204" pitchFamily="34" charset="0"/>
                <a:ea typeface="MS PGothic" panose="020B0600070205080204" pitchFamily="34" charset="-128"/>
                <a:sym typeface="Arial" panose="020B0604020202020204" pitchFamily="34" charset="0"/>
              </a:rPr>
              <a:t>succesvolle uitvoering onmogelijk</a:t>
            </a:r>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el en subtitel">
  <a:themeElements>
    <a:clrScheme name="">
      <a:dk1>
        <a:srgbClr val="000000"/>
      </a:dk1>
      <a:lt1>
        <a:srgbClr val="FFFFFF"/>
      </a:lt1>
      <a:dk2>
        <a:srgbClr val="000000"/>
      </a:dk2>
      <a:lt2>
        <a:srgbClr val="808080"/>
      </a:lt2>
      <a:accent1>
        <a:srgbClr val="FFEA08"/>
      </a:accent1>
      <a:accent2>
        <a:srgbClr val="333399"/>
      </a:accent2>
      <a:accent3>
        <a:srgbClr val="FFFFFF"/>
      </a:accent3>
      <a:accent4>
        <a:srgbClr val="000000"/>
      </a:accent4>
      <a:accent5>
        <a:srgbClr val="FFF3AA"/>
      </a:accent5>
      <a:accent6>
        <a:srgbClr val="2D2D8A"/>
      </a:accent6>
      <a:hlink>
        <a:srgbClr val="009999"/>
      </a:hlink>
      <a:folHlink>
        <a:srgbClr val="99CC00"/>
      </a:folHlink>
    </a:clrScheme>
    <a:fontScheme name="Titel en subtite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en subtit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Leeg">
  <a:themeElements>
    <a:clrScheme name="Lee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eeg">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Lee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el en opsomming - links">
  <a:themeElements>
    <a:clrScheme name="Titel en opsomming - link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en opsomming - link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en opsomming - link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el en opsomming - 2 kolommen">
  <a:themeElements>
    <a:clrScheme name="Titel en opsomming - 2 kolomm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en opsomming - 2 kolomme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en opsomming - 2 kolomm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el en opsomming - rechts">
  <a:themeElements>
    <a:clrScheme name="Titel en opsomming - rech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en opsomming - rech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en opsomming - rech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el, opsomming en foto">
  <a:themeElements>
    <a:clrScheme name="Titel, opsomming en f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opsomming en f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opsomming en f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el en opsomming">
  <a:themeElements>
    <a:clrScheme name="Titel en opsomm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en opsomming">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en opsomm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el - midden">
  <a:themeElements>
    <a:clrScheme name="Titel - midd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 midde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 midd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psomming">
  <a:themeElements>
    <a:clrScheme name="Opsomm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psomming">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Opsomm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Foto - horizontaal">
  <a:themeElements>
    <a:clrScheme name="Foto - horizonta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oto - horizonta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Foto - horizonta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Foto - horizontale weerspiegeling">
  <a:themeElements>
    <a:clrScheme name="Foto - horizontale weerspiegel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oto - horizontale weerspiegeling">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Foto - horizontale weerspiegel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Foto - verticaal">
  <a:themeElements>
    <a:clrScheme name="Foto - vertica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oto - vertica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Foto - vertica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Foto - verticale weerspiegeling">
  <a:themeElements>
    <a:clrScheme name="Foto - verticale weerspiegel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oto - verticale weerspiegeling">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Foto - verticale weerspiegel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el - boven">
  <a:themeElements>
    <a:clrScheme name="Titel - bov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 bove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 bov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Pages>0</Pages>
  <Words>423</Words>
  <Characters>0</Characters>
  <Application>Microsoft Office PowerPoint</Application>
  <PresentationFormat>Aangepast</PresentationFormat>
  <Lines>0</Lines>
  <Paragraphs>61</Paragraphs>
  <Slides>16</Slides>
  <Notes>0</Notes>
  <HiddenSlides>0</HiddenSlides>
  <MMClips>0</MMClips>
  <ScaleCrop>false</ScaleCrop>
  <HeadingPairs>
    <vt:vector size="8" baseType="variant">
      <vt:variant>
        <vt:lpstr>Gebruikte lettertypen</vt:lpstr>
      </vt:variant>
      <vt:variant>
        <vt:i4>5</vt:i4>
      </vt:variant>
      <vt:variant>
        <vt:lpstr>Thema</vt:lpstr>
      </vt:variant>
      <vt:variant>
        <vt:i4>14</vt:i4>
      </vt:variant>
      <vt:variant>
        <vt:lpstr>Ingesloten OLE-bronprogramma's</vt:lpstr>
      </vt:variant>
      <vt:variant>
        <vt:i4>1</vt:i4>
      </vt:variant>
      <vt:variant>
        <vt:lpstr>Diatitels</vt:lpstr>
      </vt:variant>
      <vt:variant>
        <vt:i4>16</vt:i4>
      </vt:variant>
    </vt:vector>
  </HeadingPairs>
  <TitlesOfParts>
    <vt:vector size="36" baseType="lpstr">
      <vt:lpstr>Gill Sans</vt:lpstr>
      <vt:lpstr>ヒラギノ角ゴ ProN W3</vt:lpstr>
      <vt:lpstr>Arial</vt:lpstr>
      <vt:lpstr>Calibri</vt:lpstr>
      <vt:lpstr>MS PGothic</vt:lpstr>
      <vt:lpstr>Titel en subtitel</vt:lpstr>
      <vt:lpstr>Titel en opsomming</vt:lpstr>
      <vt:lpstr>Titel - midden</vt:lpstr>
      <vt:lpstr>Opsomming</vt:lpstr>
      <vt:lpstr>Foto - horizontaal</vt:lpstr>
      <vt:lpstr>Foto - horizontale weerspiegeling</vt:lpstr>
      <vt:lpstr>Foto - verticaal</vt:lpstr>
      <vt:lpstr>Foto - verticale weerspiegeling</vt:lpstr>
      <vt:lpstr>Titel - boven</vt:lpstr>
      <vt:lpstr>Leeg</vt:lpstr>
      <vt:lpstr>Titel en opsomming - links</vt:lpstr>
      <vt:lpstr>Titel en opsomming - 2 kolommen</vt:lpstr>
      <vt:lpstr>Titel en opsomming - rechts</vt:lpstr>
      <vt:lpstr>Titel, opsomming en foto</vt:lpstr>
      <vt:lpstr>Microsoft Word-document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
  <cp:keywords/>
  <dc:description/>
  <cp:lastModifiedBy>Nel van Beelen</cp:lastModifiedBy>
  <cp:revision>2</cp:revision>
  <dcterms:modified xsi:type="dcterms:W3CDTF">2020-10-21T11:18:17Z</dcterms:modified>
</cp:coreProperties>
</file>