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</p:sldMasterIdLst>
  <p:sldIdLst>
    <p:sldId id="256" r:id="rId15"/>
    <p:sldId id="257" r:id="rId16"/>
    <p:sldId id="259" r:id="rId17"/>
    <p:sldId id="258" r:id="rId18"/>
    <p:sldId id="26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70" r:id="rId29"/>
    <p:sldId id="271" r:id="rId30"/>
    <p:sldId id="272" r:id="rId31"/>
    <p:sldId id="273" r:id="rId32"/>
    <p:sldId id="274" r:id="rId3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554" y="8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77039740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88278413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77695647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09826385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85751728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399520379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383049945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477019227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52426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82948311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4883000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9522599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91136633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778001368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459878400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01581457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412974489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510335455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70646631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557730679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094402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542033788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74728194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58060773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233802730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995570362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7213868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480671532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96537906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403341715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513799227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919296917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0497964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7501220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101381330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89104870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293039762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29700298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42495152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92617884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73718205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564738774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281804355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2237395852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869621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41280612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9944245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00800265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718597134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30174220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206942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7295951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516390729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10428592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935564765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95595439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315923206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186148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88008967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753659147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574706933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01654475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39261210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42936239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17565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9504208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9556328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72812975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1178404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56418568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9232023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78767033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23236867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25249050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8424211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034567574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80446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38282588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2951396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06071271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70943250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7138053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1841199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01953645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7400465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39317413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18760027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68300571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14358806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3932883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075422015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20646515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76874421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77662139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67394142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953719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52945439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435169483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562392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582205069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81699802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7652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778037567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6726849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738322491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225500612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760815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0237220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06605874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1992701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45287475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86528766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003304418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59004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47944298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3278903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05279933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887117897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25014252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85065581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9655397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8285485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09871104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6273616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35599542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99788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420564323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69466812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510153560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897816073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21220970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874254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4724061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6977731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333815710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00602902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985853912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156555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38013986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1760228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251109183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04135724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4251400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865545370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941173711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73369145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144659926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88208048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2529888386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839448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891813283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>
              <a:sym typeface="Gill Sans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05376995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03577591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45720294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3A4C5C84-C479-4914-8C0F-A6C5FF8011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BC5BA959-121B-4424-B592-2D161EF355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>
            <a:extLst>
              <a:ext uri="{FF2B5EF4-FFF2-40B4-BE49-F238E27FC236}">
                <a16:creationId xmlns:a16="http://schemas.microsoft.com/office/drawing/2014/main" id="{D45743AB-69F5-4D8C-B89C-08B20E7929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007F2585-04DE-40E5-BDD5-F9ACF11BE7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>
            <a:extLst>
              <a:ext uri="{FF2B5EF4-FFF2-40B4-BE49-F238E27FC236}">
                <a16:creationId xmlns:a16="http://schemas.microsoft.com/office/drawing/2014/main" id="{4252A0DD-9F57-4BC8-8ABC-2B9953DAB5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D54BC150-BC9A-4883-9ADD-614D76710F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>
            <a:extLst>
              <a:ext uri="{FF2B5EF4-FFF2-40B4-BE49-F238E27FC236}">
                <a16:creationId xmlns:a16="http://schemas.microsoft.com/office/drawing/2014/main" id="{7AFD2719-465A-4F95-9529-ECDD0566DD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0916EFE3-D92E-4E22-A3A3-FCDC2DE878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68600"/>
            <a:ext cx="3962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>
            <a:extLst>
              <a:ext uri="{FF2B5EF4-FFF2-40B4-BE49-F238E27FC236}">
                <a16:creationId xmlns:a16="http://schemas.microsoft.com/office/drawing/2014/main" id="{54655344-54CC-45D1-BD1A-E0F45B6FF3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13B7C8B1-5435-468F-9BE1-AB23649C64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5C02A63F-71B6-462D-8DB7-9036690E04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97676D70-97DD-46D4-95D0-AF5F03BC72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>
            <a:extLst>
              <a:ext uri="{FF2B5EF4-FFF2-40B4-BE49-F238E27FC236}">
                <a16:creationId xmlns:a16="http://schemas.microsoft.com/office/drawing/2014/main" id="{9FBD49A4-8761-42F0-B627-B748D2DAEF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>
            <a:extLst>
              <a:ext uri="{FF2B5EF4-FFF2-40B4-BE49-F238E27FC236}">
                <a16:creationId xmlns:a16="http://schemas.microsoft.com/office/drawing/2014/main" id="{D164DA9B-F25C-4A02-9B6B-B4F2F7F7F1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9E013B27-C69D-4E99-B54F-42FA395F3A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3A422D77-EC8E-4619-8A05-4BF1B27C64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>
            <a:extLst>
              <a:ext uri="{FF2B5EF4-FFF2-40B4-BE49-F238E27FC236}">
                <a16:creationId xmlns:a16="http://schemas.microsoft.com/office/drawing/2014/main" id="{8F53D7FE-F97A-4E5B-A262-5E450CC55E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7A220B77-696B-4BDA-88A6-D4C0D98B56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>
            <a:extLst>
              <a:ext uri="{FF2B5EF4-FFF2-40B4-BE49-F238E27FC236}">
                <a16:creationId xmlns:a16="http://schemas.microsoft.com/office/drawing/2014/main" id="{63806E49-8204-4DA8-B6DA-7797B28AE8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785FE226-9242-4841-8596-7C85F572A7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>
            <a:extLst>
              <a:ext uri="{FF2B5EF4-FFF2-40B4-BE49-F238E27FC236}">
                <a16:creationId xmlns:a16="http://schemas.microsoft.com/office/drawing/2014/main" id="{6E72C07E-546D-436C-80B9-4F1C36DCE9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>
            <a:extLst>
              <a:ext uri="{FF2B5EF4-FFF2-40B4-BE49-F238E27FC236}">
                <a16:creationId xmlns:a16="http://schemas.microsoft.com/office/drawing/2014/main" id="{1BEAE5EF-06EA-4413-8EAA-944D9F8CC72B}"/>
              </a:ext>
            </a:extLst>
          </p:cNvPr>
          <p:cNvSpPr>
            <a:spLocks/>
          </p:cNvSpPr>
          <p:nvPr/>
        </p:nvSpPr>
        <p:spPr bwMode="auto">
          <a:xfrm>
            <a:off x="901700" y="965200"/>
            <a:ext cx="10718800" cy="753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1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	Wetmatigheden van training: functionele kracht en coördinatie</a:t>
            </a:r>
          </a:p>
          <a:p>
            <a:pPr algn="l" eaLnBrk="1" hangingPunct="1"/>
            <a:endParaRPr lang="en-US" altLang="nl-NL" sz="21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r>
              <a:rPr lang="en-US" altLang="nl-NL" sz="21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4.1	       Fysiologische of coördinatieve adaptaties in kracht als leidraad?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4.1.1	Schaatsen 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4.1.2	Hardlopen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4.1.3	Wielrennen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4.1.4	Zwemmen</a:t>
            </a:r>
          </a:p>
          <a:p>
            <a:pPr algn="l" eaLnBrk="1" hangingPunct="1"/>
            <a:endParaRPr lang="en-US" altLang="nl-NL" sz="21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r>
              <a:rPr lang="en-US" altLang="nl-NL" sz="21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4.2	       Adaptaties in kracht via het fysiologische spoor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4.2.1	 Wetenschappelijk onderzoek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4.2.2	 ST- en FT-vezels 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4.2.3	 Een conflict</a:t>
            </a:r>
          </a:p>
          <a:p>
            <a:pPr algn="l" eaLnBrk="1" hangingPunct="1"/>
            <a:endParaRPr lang="en-US" altLang="nl-NL" sz="21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>
              <a:spcBef>
                <a:spcPts val="1000"/>
              </a:spcBef>
            </a:pPr>
            <a:r>
              <a:rPr lang="en-US" altLang="nl-NL" sz="21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4.3	        Motorische controle en limiterende invloeden op krachtproductie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4.3.1      De belastbaarheid van het bewegingsapparaat als grens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4.3.2      Motorische controle als grens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4.3.3      Cocontracties en preflexen bij explosief bewegen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4.3.4      Speed accuracy trade off bij explosief bewegen; een patstelling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4.3.5      Consequenties voor krachttraining </a:t>
            </a:r>
          </a:p>
          <a:p>
            <a:pPr algn="l" eaLnBrk="1" hangingPunct="1"/>
            <a:endParaRPr lang="en-US" altLang="nl-NL" sz="21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r>
              <a:rPr lang="en-US" altLang="nl-NL" sz="21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4.4	        Wetten van motorisch leren en training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4.4.1      Externe focus en resultaat van de beweging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4.4.2      Variabiliteit en monotonie</a:t>
            </a:r>
          </a:p>
          <a:p>
            <a:pPr algn="l" eaLnBrk="1" hangingPunct="1"/>
            <a:r>
              <a:rPr lang="en-US" altLang="nl-NL" sz="21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4.4.3      Gegeneraliseerde regels gevonden door variabiliteit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>
            <a:extLst>
              <a:ext uri="{FF2B5EF4-FFF2-40B4-BE49-F238E27FC236}">
                <a16:creationId xmlns:a16="http://schemas.microsoft.com/office/drawing/2014/main" id="{182512A8-35C4-451D-AF5D-B1AFACB67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538" y="6402388"/>
            <a:ext cx="21717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2">
            <a:extLst>
              <a:ext uri="{FF2B5EF4-FFF2-40B4-BE49-F238E27FC236}">
                <a16:creationId xmlns:a16="http://schemas.microsoft.com/office/drawing/2014/main" id="{F82FE0AD-1F4F-4825-ABDF-3FC7C163D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65100"/>
            <a:ext cx="7983538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3">
            <a:extLst>
              <a:ext uri="{FF2B5EF4-FFF2-40B4-BE49-F238E27FC236}">
                <a16:creationId xmlns:a16="http://schemas.microsoft.com/office/drawing/2014/main" id="{9B2CE729-EDF7-4157-B9E6-4066A30F3030}"/>
              </a:ext>
            </a:extLst>
          </p:cNvPr>
          <p:cNvSpPr>
            <a:spLocks/>
          </p:cNvSpPr>
          <p:nvPr/>
        </p:nvSpPr>
        <p:spPr bwMode="auto">
          <a:xfrm>
            <a:off x="9232900" y="1625600"/>
            <a:ext cx="2895600" cy="54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visuele waarneming</a:t>
            </a:r>
          </a:p>
          <a:p>
            <a:pPr algn="l"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externe focus</a:t>
            </a:r>
          </a:p>
          <a:p>
            <a:pPr algn="l"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intentie</a:t>
            </a:r>
          </a:p>
        </p:txBody>
      </p:sp>
      <p:sp>
        <p:nvSpPr>
          <p:cNvPr id="23557" name="Freeform 4">
            <a:extLst>
              <a:ext uri="{FF2B5EF4-FFF2-40B4-BE49-F238E27FC236}">
                <a16:creationId xmlns:a16="http://schemas.microsoft.com/office/drawing/2014/main" id="{DB9C2692-E757-4F68-8477-CEF3FE8CA853}"/>
              </a:ext>
            </a:extLst>
          </p:cNvPr>
          <p:cNvSpPr>
            <a:spLocks/>
          </p:cNvSpPr>
          <p:nvPr/>
        </p:nvSpPr>
        <p:spPr bwMode="auto">
          <a:xfrm>
            <a:off x="9926638" y="2768600"/>
            <a:ext cx="258762" cy="1397000"/>
          </a:xfrm>
          <a:custGeom>
            <a:avLst/>
            <a:gdLst>
              <a:gd name="T0" fmla="*/ 3571081 w 18750"/>
              <a:gd name="T1" fmla="*/ 0 h 21600"/>
              <a:gd name="T2" fmla="*/ 61137 w 18750"/>
              <a:gd name="T3" fmla="*/ 90352269 h 216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8750" h="21600">
                <a:moveTo>
                  <a:pt x="18750" y="0"/>
                </a:moveTo>
                <a:cubicBezTo>
                  <a:pt x="18502" y="9843"/>
                  <a:pt x="-2850" y="12998"/>
                  <a:pt x="321" y="2160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23558" name="Freeform 5">
            <a:extLst>
              <a:ext uri="{FF2B5EF4-FFF2-40B4-BE49-F238E27FC236}">
                <a16:creationId xmlns:a16="http://schemas.microsoft.com/office/drawing/2014/main" id="{41F05B48-E8B1-4DE8-89B0-B4940E2603B3}"/>
              </a:ext>
            </a:extLst>
          </p:cNvPr>
          <p:cNvSpPr>
            <a:spLocks/>
          </p:cNvSpPr>
          <p:nvPr/>
        </p:nvSpPr>
        <p:spPr bwMode="auto">
          <a:xfrm>
            <a:off x="7366000" y="4914900"/>
            <a:ext cx="2463800" cy="863600"/>
          </a:xfrm>
          <a:custGeom>
            <a:avLst/>
            <a:gdLst>
              <a:gd name="T0" fmla="*/ 281032891 w 21600"/>
              <a:gd name="T1" fmla="*/ 0 h 21600"/>
              <a:gd name="T2" fmla="*/ 0 w 21600"/>
              <a:gd name="T3" fmla="*/ 34528007 h 216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21463" y="18689"/>
                  <a:pt x="4838" y="20882"/>
                  <a:pt x="0" y="2160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23559" name="Freeform 6">
            <a:extLst>
              <a:ext uri="{FF2B5EF4-FFF2-40B4-BE49-F238E27FC236}">
                <a16:creationId xmlns:a16="http://schemas.microsoft.com/office/drawing/2014/main" id="{FE71F541-D7A5-4BEB-ACBB-7E29D545235A}"/>
              </a:ext>
            </a:extLst>
          </p:cNvPr>
          <p:cNvSpPr>
            <a:spLocks/>
          </p:cNvSpPr>
          <p:nvPr/>
        </p:nvSpPr>
        <p:spPr bwMode="auto">
          <a:xfrm>
            <a:off x="7366000" y="5905500"/>
            <a:ext cx="2489200" cy="533400"/>
          </a:xfrm>
          <a:custGeom>
            <a:avLst/>
            <a:gdLst>
              <a:gd name="T0" fmla="*/ 286857252 w 21600"/>
              <a:gd name="T1" fmla="*/ 13172017 h 21600"/>
              <a:gd name="T2" fmla="*/ 0 w 21600"/>
              <a:gd name="T3" fmla="*/ 0 h 216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7690" y="7027"/>
                  <a:pt x="3705" y="390"/>
                  <a:pt x="0" y="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23560" name="Rectangle 7">
            <a:extLst>
              <a:ext uri="{FF2B5EF4-FFF2-40B4-BE49-F238E27FC236}">
                <a16:creationId xmlns:a16="http://schemas.microsoft.com/office/drawing/2014/main" id="{928162ED-3861-46FA-84D6-9CFA5CF3557B}"/>
              </a:ext>
            </a:extLst>
          </p:cNvPr>
          <p:cNvSpPr>
            <a:spLocks/>
          </p:cNvSpPr>
          <p:nvPr/>
        </p:nvSpPr>
        <p:spPr bwMode="auto">
          <a:xfrm>
            <a:off x="2832100" y="5575300"/>
            <a:ext cx="4318000" cy="622300"/>
          </a:xfrm>
          <a:prstGeom prst="rect">
            <a:avLst/>
          </a:prstGeom>
          <a:solidFill>
            <a:srgbClr val="FFF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Knowledge of result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>
            <a:extLst>
              <a:ext uri="{FF2B5EF4-FFF2-40B4-BE49-F238E27FC236}">
                <a16:creationId xmlns:a16="http://schemas.microsoft.com/office/drawing/2014/main" id="{4A361006-482C-45E0-BE4F-E88FE35DD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774700"/>
            <a:ext cx="8272463" cy="756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>
            <a:extLst>
              <a:ext uri="{FF2B5EF4-FFF2-40B4-BE49-F238E27FC236}">
                <a16:creationId xmlns:a16="http://schemas.microsoft.com/office/drawing/2014/main" id="{447591BB-B5D4-4EB5-ABBD-4E754200B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76313"/>
            <a:ext cx="10287000" cy="605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>
            <a:extLst>
              <a:ext uri="{FF2B5EF4-FFF2-40B4-BE49-F238E27FC236}">
                <a16:creationId xmlns:a16="http://schemas.microsoft.com/office/drawing/2014/main" id="{B4DA2EF7-642B-4525-8709-5287F56A8A2B}"/>
              </a:ext>
            </a:extLst>
          </p:cNvPr>
          <p:cNvSpPr>
            <a:spLocks/>
          </p:cNvSpPr>
          <p:nvPr/>
        </p:nvSpPr>
        <p:spPr bwMode="auto">
          <a:xfrm>
            <a:off x="1816100" y="7391400"/>
            <a:ext cx="93726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Boven: van A naar B zonder intrinsieke KR. </a:t>
            </a:r>
          </a:p>
          <a:p>
            <a:pPr algn="l" eaLnBrk="1" hangingPunct="1"/>
            <a:r>
              <a:rPr lang="en-US" altLang="nl-NL" sz="24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Midden: van A naar B met alleen KR informatie aan het einde. </a:t>
            </a:r>
          </a:p>
          <a:p>
            <a:pPr algn="l" eaLnBrk="1" hangingPunct="1"/>
            <a:r>
              <a:rPr lang="en-US" altLang="nl-NL" sz="24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Onder: bij complexe bewegingen met opeenvolgende KR bakens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extLst>
              <a:ext uri="{FF2B5EF4-FFF2-40B4-BE49-F238E27FC236}">
                <a16:creationId xmlns:a16="http://schemas.microsoft.com/office/drawing/2014/main" id="{0B1B043F-FCAB-47A8-8C54-667AD90B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5300"/>
            <a:ext cx="6049963" cy="334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2">
            <a:extLst>
              <a:ext uri="{FF2B5EF4-FFF2-40B4-BE49-F238E27FC236}">
                <a16:creationId xmlns:a16="http://schemas.microsoft.com/office/drawing/2014/main" id="{F661BE5D-02E9-42DE-9014-7875CEDA2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5168900"/>
            <a:ext cx="83185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Oval 3">
            <a:extLst>
              <a:ext uri="{FF2B5EF4-FFF2-40B4-BE49-F238E27FC236}">
                <a16:creationId xmlns:a16="http://schemas.microsoft.com/office/drawing/2014/main" id="{4FE57B85-D69B-4079-9A46-C458EA517707}"/>
              </a:ext>
            </a:extLst>
          </p:cNvPr>
          <p:cNvSpPr>
            <a:spLocks/>
          </p:cNvSpPr>
          <p:nvPr/>
        </p:nvSpPr>
        <p:spPr bwMode="auto">
          <a:xfrm>
            <a:off x="190500" y="2324100"/>
            <a:ext cx="1295400" cy="7366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6629" name="Oval 4">
            <a:extLst>
              <a:ext uri="{FF2B5EF4-FFF2-40B4-BE49-F238E27FC236}">
                <a16:creationId xmlns:a16="http://schemas.microsoft.com/office/drawing/2014/main" id="{F3BD1A38-9324-4D8B-975E-D851222C79D8}"/>
              </a:ext>
            </a:extLst>
          </p:cNvPr>
          <p:cNvSpPr>
            <a:spLocks/>
          </p:cNvSpPr>
          <p:nvPr/>
        </p:nvSpPr>
        <p:spPr bwMode="auto">
          <a:xfrm>
            <a:off x="1790700" y="5353050"/>
            <a:ext cx="9144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6630" name="Oval 5">
            <a:extLst>
              <a:ext uri="{FF2B5EF4-FFF2-40B4-BE49-F238E27FC236}">
                <a16:creationId xmlns:a16="http://schemas.microsoft.com/office/drawing/2014/main" id="{C96363D5-CBE8-41DE-BDBC-833DFC4197E5}"/>
              </a:ext>
            </a:extLst>
          </p:cNvPr>
          <p:cNvSpPr>
            <a:spLocks/>
          </p:cNvSpPr>
          <p:nvPr/>
        </p:nvSpPr>
        <p:spPr bwMode="auto">
          <a:xfrm>
            <a:off x="5092700" y="6045200"/>
            <a:ext cx="5461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6631" name="Oval 6">
            <a:extLst>
              <a:ext uri="{FF2B5EF4-FFF2-40B4-BE49-F238E27FC236}">
                <a16:creationId xmlns:a16="http://schemas.microsoft.com/office/drawing/2014/main" id="{9FD59ABF-E605-4F76-A26F-1ABF91FDE452}"/>
              </a:ext>
            </a:extLst>
          </p:cNvPr>
          <p:cNvSpPr>
            <a:spLocks/>
          </p:cNvSpPr>
          <p:nvPr/>
        </p:nvSpPr>
        <p:spPr bwMode="auto">
          <a:xfrm>
            <a:off x="5626100" y="6959600"/>
            <a:ext cx="5461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6632" name="Oval 7">
            <a:extLst>
              <a:ext uri="{FF2B5EF4-FFF2-40B4-BE49-F238E27FC236}">
                <a16:creationId xmlns:a16="http://schemas.microsoft.com/office/drawing/2014/main" id="{0FECD8A5-C5DD-4B74-A7C3-589A6458E1F7}"/>
              </a:ext>
            </a:extLst>
          </p:cNvPr>
          <p:cNvSpPr>
            <a:spLocks/>
          </p:cNvSpPr>
          <p:nvPr/>
        </p:nvSpPr>
        <p:spPr bwMode="auto">
          <a:xfrm>
            <a:off x="5727700" y="7683500"/>
            <a:ext cx="5461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6633" name="Oval 8">
            <a:extLst>
              <a:ext uri="{FF2B5EF4-FFF2-40B4-BE49-F238E27FC236}">
                <a16:creationId xmlns:a16="http://schemas.microsoft.com/office/drawing/2014/main" id="{DCB3A995-57DA-41A3-8F57-E4C560E9D46E}"/>
              </a:ext>
            </a:extLst>
          </p:cNvPr>
          <p:cNvSpPr>
            <a:spLocks/>
          </p:cNvSpPr>
          <p:nvPr/>
        </p:nvSpPr>
        <p:spPr bwMode="auto">
          <a:xfrm>
            <a:off x="5092700" y="7683500"/>
            <a:ext cx="5461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6634" name="Oval 9">
            <a:extLst>
              <a:ext uri="{FF2B5EF4-FFF2-40B4-BE49-F238E27FC236}">
                <a16:creationId xmlns:a16="http://schemas.microsoft.com/office/drawing/2014/main" id="{5A822DF7-A123-45DC-A446-41F791C629F7}"/>
              </a:ext>
            </a:extLst>
          </p:cNvPr>
          <p:cNvSpPr>
            <a:spLocks/>
          </p:cNvSpPr>
          <p:nvPr/>
        </p:nvSpPr>
        <p:spPr bwMode="auto">
          <a:xfrm>
            <a:off x="1968500" y="7683500"/>
            <a:ext cx="5461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6635" name="Oval 10">
            <a:extLst>
              <a:ext uri="{FF2B5EF4-FFF2-40B4-BE49-F238E27FC236}">
                <a16:creationId xmlns:a16="http://schemas.microsoft.com/office/drawing/2014/main" id="{042816B6-BAFF-4650-89BE-6D5C6BF177D3}"/>
              </a:ext>
            </a:extLst>
          </p:cNvPr>
          <p:cNvSpPr>
            <a:spLocks/>
          </p:cNvSpPr>
          <p:nvPr/>
        </p:nvSpPr>
        <p:spPr bwMode="auto">
          <a:xfrm>
            <a:off x="800100" y="4267200"/>
            <a:ext cx="5461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6636" name="Rectangle 11">
            <a:extLst>
              <a:ext uri="{FF2B5EF4-FFF2-40B4-BE49-F238E27FC236}">
                <a16:creationId xmlns:a16="http://schemas.microsoft.com/office/drawing/2014/main" id="{6983ED2B-19F4-47D1-84BF-967A93CB1BF8}"/>
              </a:ext>
            </a:extLst>
          </p:cNvPr>
          <p:cNvSpPr>
            <a:spLocks/>
          </p:cNvSpPr>
          <p:nvPr/>
        </p:nvSpPr>
        <p:spPr bwMode="auto">
          <a:xfrm>
            <a:off x="1473200" y="8940800"/>
            <a:ext cx="9055100" cy="622300"/>
          </a:xfrm>
          <a:prstGeom prst="rect">
            <a:avLst/>
          </a:prstGeom>
          <a:solidFill>
            <a:srgbClr val="FFF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ja-JP" altLang="en-US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“</a:t>
            </a:r>
            <a:r>
              <a:rPr lang="en-US" altLang="ja-JP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bakens</a:t>
            </a:r>
            <a:r>
              <a:rPr lang="ja-JP" altLang="en-US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”</a:t>
            </a:r>
            <a:r>
              <a:rPr lang="en-US" altLang="ja-JP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 of </a:t>
            </a:r>
            <a:r>
              <a:rPr lang="ja-JP" altLang="en-US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“</a:t>
            </a:r>
            <a:r>
              <a:rPr lang="en-US" altLang="ja-JP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intrisieke knowledge of result</a:t>
            </a:r>
            <a:r>
              <a:rPr lang="ja-JP" altLang="en-US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”</a:t>
            </a:r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</p:txBody>
      </p:sp>
      <p:pic>
        <p:nvPicPr>
          <p:cNvPr id="26637" name="Picture 12">
            <a:extLst>
              <a:ext uri="{FF2B5EF4-FFF2-40B4-BE49-F238E27FC236}">
                <a16:creationId xmlns:a16="http://schemas.microsoft.com/office/drawing/2014/main" id="{5E659F07-6FFA-46F5-BD7C-FD584D88F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101600"/>
            <a:ext cx="8788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8" name="Oval 13">
            <a:extLst>
              <a:ext uri="{FF2B5EF4-FFF2-40B4-BE49-F238E27FC236}">
                <a16:creationId xmlns:a16="http://schemas.microsoft.com/office/drawing/2014/main" id="{95FC98A7-2ABB-4462-9E06-59ECEF8F8CE8}"/>
              </a:ext>
            </a:extLst>
          </p:cNvPr>
          <p:cNvSpPr>
            <a:spLocks/>
          </p:cNvSpPr>
          <p:nvPr/>
        </p:nvSpPr>
        <p:spPr bwMode="auto">
          <a:xfrm>
            <a:off x="7251700" y="482600"/>
            <a:ext cx="5461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pic>
        <p:nvPicPr>
          <p:cNvPr id="26639" name="Picture 14">
            <a:extLst>
              <a:ext uri="{FF2B5EF4-FFF2-40B4-BE49-F238E27FC236}">
                <a16:creationId xmlns:a16="http://schemas.microsoft.com/office/drawing/2014/main" id="{27EB97AD-60F9-4EFE-B4E5-5976187EA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432" r="1320" b="2597"/>
          <a:stretch>
            <a:fillRect/>
          </a:stretch>
        </p:blipFill>
        <p:spPr bwMode="auto">
          <a:xfrm>
            <a:off x="9423400" y="3492500"/>
            <a:ext cx="2489200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0" name="Oval 15">
            <a:extLst>
              <a:ext uri="{FF2B5EF4-FFF2-40B4-BE49-F238E27FC236}">
                <a16:creationId xmlns:a16="http://schemas.microsoft.com/office/drawing/2014/main" id="{7D474E73-EB4E-422F-BC13-5575E51BAC25}"/>
              </a:ext>
            </a:extLst>
          </p:cNvPr>
          <p:cNvSpPr>
            <a:spLocks/>
          </p:cNvSpPr>
          <p:nvPr/>
        </p:nvSpPr>
        <p:spPr bwMode="auto">
          <a:xfrm>
            <a:off x="10693400" y="4622800"/>
            <a:ext cx="9144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6641" name="Oval 16">
            <a:extLst>
              <a:ext uri="{FF2B5EF4-FFF2-40B4-BE49-F238E27FC236}">
                <a16:creationId xmlns:a16="http://schemas.microsoft.com/office/drawing/2014/main" id="{F2BDF4F4-5B02-46EF-BBC8-5E127E0944AB}"/>
              </a:ext>
            </a:extLst>
          </p:cNvPr>
          <p:cNvSpPr>
            <a:spLocks/>
          </p:cNvSpPr>
          <p:nvPr/>
        </p:nvSpPr>
        <p:spPr bwMode="auto">
          <a:xfrm>
            <a:off x="10414000" y="3517900"/>
            <a:ext cx="13843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extLst>
              <a:ext uri="{FF2B5EF4-FFF2-40B4-BE49-F238E27FC236}">
                <a16:creationId xmlns:a16="http://schemas.microsoft.com/office/drawing/2014/main" id="{F280CA1A-E800-4175-9FED-072D48198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3111500" cy="548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2">
            <a:extLst>
              <a:ext uri="{FF2B5EF4-FFF2-40B4-BE49-F238E27FC236}">
                <a16:creationId xmlns:a16="http://schemas.microsoft.com/office/drawing/2014/main" id="{3AFAF7D4-3088-44DC-AA4B-EDAB012B0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3200" y="2222500"/>
            <a:ext cx="28448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3">
            <a:extLst>
              <a:ext uri="{FF2B5EF4-FFF2-40B4-BE49-F238E27FC236}">
                <a16:creationId xmlns:a16="http://schemas.microsoft.com/office/drawing/2014/main" id="{CF62C34E-A3B7-4229-BA52-E2918AD95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300" y="1814513"/>
            <a:ext cx="3378200" cy="496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Rectangle 4">
            <a:extLst>
              <a:ext uri="{FF2B5EF4-FFF2-40B4-BE49-F238E27FC236}">
                <a16:creationId xmlns:a16="http://schemas.microsoft.com/office/drawing/2014/main" id="{D472FE43-31FA-4010-8F9F-86868F49043C}"/>
              </a:ext>
            </a:extLst>
          </p:cNvPr>
          <p:cNvSpPr>
            <a:spLocks/>
          </p:cNvSpPr>
          <p:nvPr/>
        </p:nvSpPr>
        <p:spPr bwMode="auto">
          <a:xfrm>
            <a:off x="2095500" y="8813800"/>
            <a:ext cx="9055100" cy="622300"/>
          </a:xfrm>
          <a:prstGeom prst="rect">
            <a:avLst/>
          </a:prstGeom>
          <a:solidFill>
            <a:srgbClr val="FFF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ja-JP" altLang="en-US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“</a:t>
            </a:r>
            <a:r>
              <a:rPr lang="en-US" altLang="ja-JP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bakens</a:t>
            </a:r>
            <a:r>
              <a:rPr lang="ja-JP" altLang="en-US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”</a:t>
            </a:r>
            <a:r>
              <a:rPr lang="en-US" altLang="ja-JP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 of </a:t>
            </a:r>
            <a:r>
              <a:rPr lang="ja-JP" altLang="en-US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“</a:t>
            </a:r>
            <a:r>
              <a:rPr lang="en-US" altLang="ja-JP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intrisieke knowledge of result</a:t>
            </a:r>
            <a:r>
              <a:rPr lang="ja-JP" altLang="en-US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”</a:t>
            </a:r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27654" name="Oval 5">
            <a:extLst>
              <a:ext uri="{FF2B5EF4-FFF2-40B4-BE49-F238E27FC236}">
                <a16:creationId xmlns:a16="http://schemas.microsoft.com/office/drawing/2014/main" id="{F4C1CCDF-0BD2-4BA9-8E8D-79BBB3D5F7F7}"/>
              </a:ext>
            </a:extLst>
          </p:cNvPr>
          <p:cNvSpPr>
            <a:spLocks/>
          </p:cNvSpPr>
          <p:nvPr/>
        </p:nvSpPr>
        <p:spPr bwMode="auto">
          <a:xfrm>
            <a:off x="2501900" y="1517650"/>
            <a:ext cx="9144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7655" name="Oval 6">
            <a:extLst>
              <a:ext uri="{FF2B5EF4-FFF2-40B4-BE49-F238E27FC236}">
                <a16:creationId xmlns:a16="http://schemas.microsoft.com/office/drawing/2014/main" id="{67EBF726-5EF4-4420-B8FE-79DCCBB41177}"/>
              </a:ext>
            </a:extLst>
          </p:cNvPr>
          <p:cNvSpPr>
            <a:spLocks/>
          </p:cNvSpPr>
          <p:nvPr/>
        </p:nvSpPr>
        <p:spPr bwMode="auto">
          <a:xfrm>
            <a:off x="10960100" y="3149600"/>
            <a:ext cx="5461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7656" name="Oval 7">
            <a:extLst>
              <a:ext uri="{FF2B5EF4-FFF2-40B4-BE49-F238E27FC236}">
                <a16:creationId xmlns:a16="http://schemas.microsoft.com/office/drawing/2014/main" id="{55E25090-6288-4137-A297-FDA90352E9A3}"/>
              </a:ext>
            </a:extLst>
          </p:cNvPr>
          <p:cNvSpPr>
            <a:spLocks/>
          </p:cNvSpPr>
          <p:nvPr/>
        </p:nvSpPr>
        <p:spPr bwMode="auto">
          <a:xfrm>
            <a:off x="5143500" y="1955800"/>
            <a:ext cx="546100" cy="508000"/>
          </a:xfrm>
          <a:prstGeom prst="ellipse">
            <a:avLst/>
          </a:prstGeom>
          <a:noFill/>
          <a:ln w="50800">
            <a:solidFill>
              <a:srgbClr val="FFF70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>
            <a:extLst>
              <a:ext uri="{FF2B5EF4-FFF2-40B4-BE49-F238E27FC236}">
                <a16:creationId xmlns:a16="http://schemas.microsoft.com/office/drawing/2014/main" id="{69C2E543-D5F7-49D0-A929-E89D60946F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0" y="1778000"/>
            <a:ext cx="690880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2">
            <a:extLst>
              <a:ext uri="{FF2B5EF4-FFF2-40B4-BE49-F238E27FC236}">
                <a16:creationId xmlns:a16="http://schemas.microsoft.com/office/drawing/2014/main" id="{5A3336F6-6506-474F-8B56-B6EC7314FABA}"/>
              </a:ext>
            </a:extLst>
          </p:cNvPr>
          <p:cNvSpPr>
            <a:spLocks/>
          </p:cNvSpPr>
          <p:nvPr/>
        </p:nvSpPr>
        <p:spPr bwMode="auto">
          <a:xfrm>
            <a:off x="3543300" y="7943850"/>
            <a:ext cx="5272088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 powerlaw of learning. </a:t>
            </a:r>
          </a:p>
        </p:txBody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18582B1C-8DCA-487E-BA26-EF99493656A3}"/>
              </a:ext>
            </a:extLst>
          </p:cNvPr>
          <p:cNvSpPr>
            <a:spLocks/>
          </p:cNvSpPr>
          <p:nvPr/>
        </p:nvSpPr>
        <p:spPr bwMode="auto">
          <a:xfrm>
            <a:off x="301625" y="139700"/>
            <a:ext cx="20796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nl-NL" sz="4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variatie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1">
            <a:extLst>
              <a:ext uri="{FF2B5EF4-FFF2-40B4-BE49-F238E27FC236}">
                <a16:creationId xmlns:a16="http://schemas.microsoft.com/office/drawing/2014/main" id="{7CF98FB1-65B4-4538-AFAE-1EE06E8AFB7E}"/>
              </a:ext>
            </a:extLst>
          </p:cNvPr>
          <p:cNvSpPr>
            <a:spLocks/>
          </p:cNvSpPr>
          <p:nvPr/>
        </p:nvSpPr>
        <p:spPr bwMode="auto">
          <a:xfrm>
            <a:off x="508000" y="1282700"/>
            <a:ext cx="3797300" cy="6057900"/>
          </a:xfrm>
          <a:prstGeom prst="roundRect">
            <a:avLst>
              <a:gd name="adj" fmla="val 5014"/>
            </a:avLst>
          </a:prstGeom>
          <a:solidFill>
            <a:srgbClr val="D9FF9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pic>
        <p:nvPicPr>
          <p:cNvPr id="29699" name="Picture 2">
            <a:extLst>
              <a:ext uri="{FF2B5EF4-FFF2-40B4-BE49-F238E27FC236}">
                <a16:creationId xmlns:a16="http://schemas.microsoft.com/office/drawing/2014/main" id="{C3A1DFF7-25D2-47FF-B8D6-E77D48444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85900"/>
            <a:ext cx="732155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3">
            <a:extLst>
              <a:ext uri="{FF2B5EF4-FFF2-40B4-BE49-F238E27FC236}">
                <a16:creationId xmlns:a16="http://schemas.microsoft.com/office/drawing/2014/main" id="{A7C1DAB4-90D9-4D52-BACE-84CA59C81AA3}"/>
              </a:ext>
            </a:extLst>
          </p:cNvPr>
          <p:cNvSpPr>
            <a:spLocks/>
          </p:cNvSpPr>
          <p:nvPr/>
        </p:nvSpPr>
        <p:spPr bwMode="auto">
          <a:xfrm>
            <a:off x="1406525" y="1441450"/>
            <a:ext cx="2282825" cy="566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nl-NL" sz="4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leerdoel</a:t>
            </a:r>
          </a:p>
          <a:p>
            <a:pPr eaLnBrk="1" hangingPunct="1"/>
            <a:endParaRPr lang="en-US" altLang="nl-NL" sz="48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endParaRPr lang="en-US" altLang="nl-NL" sz="48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endParaRPr lang="en-US" altLang="nl-NL" sz="48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endParaRPr lang="en-US" altLang="nl-NL" sz="48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endParaRPr lang="en-US" altLang="nl-NL" sz="48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endParaRPr lang="en-US" altLang="nl-NL" sz="48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r>
              <a:rPr lang="en-US" altLang="nl-NL" sz="4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lichaam</a:t>
            </a:r>
          </a:p>
        </p:txBody>
      </p:sp>
      <p:sp>
        <p:nvSpPr>
          <p:cNvPr id="29701" name="Line 4">
            <a:extLst>
              <a:ext uri="{FF2B5EF4-FFF2-40B4-BE49-F238E27FC236}">
                <a16:creationId xmlns:a16="http://schemas.microsoft.com/office/drawing/2014/main" id="{9EC19CA5-0222-44E9-87DE-4216BC8F71A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08200" y="2260600"/>
            <a:ext cx="0" cy="4032250"/>
          </a:xfrm>
          <a:prstGeom prst="line">
            <a:avLst/>
          </a:prstGeom>
          <a:noFill/>
          <a:ln w="152400">
            <a:solidFill>
              <a:srgbClr val="0D12FF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29702" name="Line 5">
            <a:extLst>
              <a:ext uri="{FF2B5EF4-FFF2-40B4-BE49-F238E27FC236}">
                <a16:creationId xmlns:a16="http://schemas.microsoft.com/office/drawing/2014/main" id="{21101208-D711-4E23-9291-8E0F9AFAE7F4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2921000" y="2260600"/>
            <a:ext cx="0" cy="4032250"/>
          </a:xfrm>
          <a:prstGeom prst="line">
            <a:avLst/>
          </a:prstGeom>
          <a:noFill/>
          <a:ln w="152400">
            <a:solidFill>
              <a:srgbClr val="B70DFF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29703" name="Rectangle 6">
            <a:extLst>
              <a:ext uri="{FF2B5EF4-FFF2-40B4-BE49-F238E27FC236}">
                <a16:creationId xmlns:a16="http://schemas.microsoft.com/office/drawing/2014/main" id="{8C6B49BF-AFA5-400C-8696-2D2C0F6AA759}"/>
              </a:ext>
            </a:extLst>
          </p:cNvPr>
          <p:cNvSpPr>
            <a:spLocks/>
          </p:cNvSpPr>
          <p:nvPr/>
        </p:nvSpPr>
        <p:spPr bwMode="auto">
          <a:xfrm rot="-5400000">
            <a:off x="827881" y="2920207"/>
            <a:ext cx="2554287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nl-NL" sz="48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motivatie</a:t>
            </a:r>
          </a:p>
          <a:p>
            <a:pPr eaLnBrk="1" hangingPunct="1"/>
            <a:r>
              <a:rPr lang="en-US" altLang="nl-NL" sz="4000">
                <a:solidFill>
                  <a:srgbClr val="0D11F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bottom up</a:t>
            </a:r>
          </a:p>
          <a:p>
            <a:pPr eaLnBrk="1" hangingPunct="1"/>
            <a:endParaRPr lang="en-US" altLang="nl-NL" sz="40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endParaRPr lang="en-US" altLang="nl-NL" sz="40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r>
              <a:rPr lang="en-US" altLang="nl-NL" sz="4000">
                <a:solidFill>
                  <a:srgbClr val="B70DF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top down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>
            <a:extLst>
              <a:ext uri="{FF2B5EF4-FFF2-40B4-BE49-F238E27FC236}">
                <a16:creationId xmlns:a16="http://schemas.microsoft.com/office/drawing/2014/main" id="{23E1CCCE-DB48-4CF1-827F-F09F4BADA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562100"/>
            <a:ext cx="5791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2">
            <a:extLst>
              <a:ext uri="{FF2B5EF4-FFF2-40B4-BE49-F238E27FC236}">
                <a16:creationId xmlns:a16="http://schemas.microsoft.com/office/drawing/2014/main" id="{55B8E454-7B48-41D1-AA12-CE206B152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1852613"/>
            <a:ext cx="64643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3">
            <a:extLst>
              <a:ext uri="{FF2B5EF4-FFF2-40B4-BE49-F238E27FC236}">
                <a16:creationId xmlns:a16="http://schemas.microsoft.com/office/drawing/2014/main" id="{E3AFDAE6-6DFA-4CAF-92A5-53D72A51075D}"/>
              </a:ext>
            </a:extLst>
          </p:cNvPr>
          <p:cNvSpPr>
            <a:spLocks/>
          </p:cNvSpPr>
          <p:nvPr/>
        </p:nvSpPr>
        <p:spPr bwMode="auto">
          <a:xfrm>
            <a:off x="901700" y="7353300"/>
            <a:ext cx="55245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2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verklaringsmodel volgens hiërarchische modellen</a:t>
            </a:r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30725" name="Rectangle 4">
            <a:extLst>
              <a:ext uri="{FF2B5EF4-FFF2-40B4-BE49-F238E27FC236}">
                <a16:creationId xmlns:a16="http://schemas.microsoft.com/office/drawing/2014/main" id="{886843BF-92E0-4DD4-8954-DA8AD8EEDDEA}"/>
              </a:ext>
            </a:extLst>
          </p:cNvPr>
          <p:cNvSpPr>
            <a:spLocks/>
          </p:cNvSpPr>
          <p:nvPr/>
        </p:nvSpPr>
        <p:spPr bwMode="auto">
          <a:xfrm>
            <a:off x="7162800" y="7353300"/>
            <a:ext cx="55245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2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verklaringsmodel volgens dynamic patterns</a:t>
            </a:r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30726" name="Rectangle 5">
            <a:extLst>
              <a:ext uri="{FF2B5EF4-FFF2-40B4-BE49-F238E27FC236}">
                <a16:creationId xmlns:a16="http://schemas.microsoft.com/office/drawing/2014/main" id="{FFD61075-3085-4DEA-83EB-21045801CF32}"/>
              </a:ext>
            </a:extLst>
          </p:cNvPr>
          <p:cNvSpPr>
            <a:spLocks/>
          </p:cNvSpPr>
          <p:nvPr/>
        </p:nvSpPr>
        <p:spPr bwMode="auto">
          <a:xfrm>
            <a:off x="3860800" y="292100"/>
            <a:ext cx="5283200" cy="622300"/>
          </a:xfrm>
          <a:prstGeom prst="rect">
            <a:avLst/>
          </a:prstGeom>
          <a:solidFill>
            <a:srgbClr val="FFF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 werking van variatie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extLst>
              <a:ext uri="{FF2B5EF4-FFF2-40B4-BE49-F238E27FC236}">
                <a16:creationId xmlns:a16="http://schemas.microsoft.com/office/drawing/2014/main" id="{5A4AE6E7-70F1-41A6-8E28-A78D8B267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912813"/>
            <a:ext cx="4394200" cy="597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">
            <a:extLst>
              <a:ext uri="{FF2B5EF4-FFF2-40B4-BE49-F238E27FC236}">
                <a16:creationId xmlns:a16="http://schemas.microsoft.com/office/drawing/2014/main" id="{18A918C8-7FA0-4BDC-955E-76D5FA7BD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889000"/>
            <a:ext cx="4421188" cy="600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3">
            <a:extLst>
              <a:ext uri="{FF2B5EF4-FFF2-40B4-BE49-F238E27FC236}">
                <a16:creationId xmlns:a16="http://schemas.microsoft.com/office/drawing/2014/main" id="{27894CA0-1FB9-4471-86DE-F58C7E6CE219}"/>
              </a:ext>
            </a:extLst>
          </p:cNvPr>
          <p:cNvSpPr>
            <a:spLocks/>
          </p:cNvSpPr>
          <p:nvPr/>
        </p:nvSpPr>
        <p:spPr bwMode="auto">
          <a:xfrm>
            <a:off x="328613" y="5237163"/>
            <a:ext cx="12344400" cy="509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 mix</a:t>
            </a:r>
          </a:p>
          <a:p>
            <a:pPr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tussen</a:t>
            </a:r>
          </a:p>
          <a:p>
            <a:pPr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r>
              <a:rPr lang="en-US" altLang="nl-NL" sz="3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bekkenbeweging in frontale vlak         bekkenbeweging in sagittale vlak</a:t>
            </a:r>
          </a:p>
          <a:p>
            <a:pPr eaLnBrk="1" hangingPunct="1"/>
            <a:endParaRPr lang="en-US" altLang="nl-NL" sz="30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r>
              <a:rPr lang="en-US" altLang="nl-NL" sz="36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antagonistisch</a:t>
            </a:r>
            <a:r>
              <a:rPr lang="en-US" altLang="nl-NL" sz="3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     </a:t>
            </a:r>
          </a:p>
          <a:p>
            <a:pPr algn="l"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l" eaLnBrk="1" hangingPunct="1"/>
            <a:endParaRPr lang="en-US" altLang="nl-NL" sz="360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31749" name="Rectangle 4">
            <a:extLst>
              <a:ext uri="{FF2B5EF4-FFF2-40B4-BE49-F238E27FC236}">
                <a16:creationId xmlns:a16="http://schemas.microsoft.com/office/drawing/2014/main" id="{8E4F148B-4DCC-408B-B13C-FA1D82A3DE0E}"/>
              </a:ext>
            </a:extLst>
          </p:cNvPr>
          <p:cNvSpPr>
            <a:spLocks/>
          </p:cNvSpPr>
          <p:nvPr/>
        </p:nvSpPr>
        <p:spPr bwMode="auto">
          <a:xfrm>
            <a:off x="4013200" y="101600"/>
            <a:ext cx="5283200" cy="622300"/>
          </a:xfrm>
          <a:prstGeom prst="rect">
            <a:avLst/>
          </a:prstGeom>
          <a:solidFill>
            <a:srgbClr val="FFF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 werking van variatie</a:t>
            </a:r>
          </a:p>
        </p:txBody>
      </p:sp>
      <p:sp>
        <p:nvSpPr>
          <p:cNvPr id="31750" name="Freeform 5">
            <a:extLst>
              <a:ext uri="{FF2B5EF4-FFF2-40B4-BE49-F238E27FC236}">
                <a16:creationId xmlns:a16="http://schemas.microsoft.com/office/drawing/2014/main" id="{9A63C122-8B2E-490C-A9D0-C157F74C1A84}"/>
              </a:ext>
            </a:extLst>
          </p:cNvPr>
          <p:cNvSpPr>
            <a:spLocks/>
          </p:cNvSpPr>
          <p:nvPr/>
        </p:nvSpPr>
        <p:spPr bwMode="auto">
          <a:xfrm>
            <a:off x="8178800" y="7620000"/>
            <a:ext cx="2387600" cy="901700"/>
          </a:xfrm>
          <a:custGeom>
            <a:avLst/>
            <a:gdLst>
              <a:gd name="T0" fmla="*/ 263918230 w 21600"/>
              <a:gd name="T1" fmla="*/ 0 h 21600"/>
              <a:gd name="T2" fmla="*/ 0 w 21600"/>
              <a:gd name="T3" fmla="*/ 37641800 h 216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8858" y="15561"/>
                  <a:pt x="805" y="19419"/>
                  <a:pt x="0" y="2160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31751" name="Freeform 6">
            <a:extLst>
              <a:ext uri="{FF2B5EF4-FFF2-40B4-BE49-F238E27FC236}">
                <a16:creationId xmlns:a16="http://schemas.microsoft.com/office/drawing/2014/main" id="{E8A21F06-CB4F-465E-A226-051CB99A08FB}"/>
              </a:ext>
            </a:extLst>
          </p:cNvPr>
          <p:cNvSpPr>
            <a:spLocks/>
          </p:cNvSpPr>
          <p:nvPr/>
        </p:nvSpPr>
        <p:spPr bwMode="auto">
          <a:xfrm flipH="1">
            <a:off x="2184400" y="7620000"/>
            <a:ext cx="2387600" cy="901700"/>
          </a:xfrm>
          <a:custGeom>
            <a:avLst/>
            <a:gdLst>
              <a:gd name="T0" fmla="*/ 263918230 w 21600"/>
              <a:gd name="T1" fmla="*/ 0 h 21600"/>
              <a:gd name="T2" fmla="*/ 0 w 21600"/>
              <a:gd name="T3" fmla="*/ 37641800 h 216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8858" y="15561"/>
                  <a:pt x="805" y="19419"/>
                  <a:pt x="0" y="2160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>
            <a:extLst>
              <a:ext uri="{FF2B5EF4-FFF2-40B4-BE49-F238E27FC236}">
                <a16:creationId xmlns:a16="http://schemas.microsoft.com/office/drawing/2014/main" id="{7AAFB05C-4C8F-4939-BAFB-CF385BC25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755900"/>
            <a:ext cx="11942763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2">
            <a:extLst>
              <a:ext uri="{FF2B5EF4-FFF2-40B4-BE49-F238E27FC236}">
                <a16:creationId xmlns:a16="http://schemas.microsoft.com/office/drawing/2014/main" id="{C7BC449C-B6DC-4A02-9220-43606CD0488F}"/>
              </a:ext>
            </a:extLst>
          </p:cNvPr>
          <p:cNvSpPr>
            <a:spLocks/>
          </p:cNvSpPr>
          <p:nvPr/>
        </p:nvSpPr>
        <p:spPr bwMode="auto">
          <a:xfrm>
            <a:off x="3175000" y="5861050"/>
            <a:ext cx="60833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161290" bIns="0" anchor="ctr"/>
          <a:lstStyle>
            <a:lvl1pPr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a: volledige blocked practice</a:t>
            </a:r>
          </a:p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b: tussen blocked en random practice</a:t>
            </a:r>
          </a:p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c: volledige random practice</a:t>
            </a:r>
          </a:p>
        </p:txBody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34015380-630A-4F67-92F7-530D6D1BDB0B}"/>
              </a:ext>
            </a:extLst>
          </p:cNvPr>
          <p:cNvSpPr>
            <a:spLocks/>
          </p:cNvSpPr>
          <p:nvPr/>
        </p:nvSpPr>
        <p:spPr bwMode="auto">
          <a:xfrm>
            <a:off x="317500" y="311150"/>
            <a:ext cx="33909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161290" bIns="0" anchor="ctr">
            <a:spAutoFit/>
          </a:bodyPr>
          <a:lstStyle>
            <a:lvl1pPr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random practice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>
            <a:extLst>
              <a:ext uri="{FF2B5EF4-FFF2-40B4-BE49-F238E27FC236}">
                <a16:creationId xmlns:a16="http://schemas.microsoft.com/office/drawing/2014/main" id="{C9CC8931-A747-45D2-99E7-D38A36DF5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200" y="279400"/>
            <a:ext cx="732790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2">
            <a:extLst>
              <a:ext uri="{FF2B5EF4-FFF2-40B4-BE49-F238E27FC236}">
                <a16:creationId xmlns:a16="http://schemas.microsoft.com/office/drawing/2014/main" id="{5F8BD628-FAE6-43B7-8540-3FDB9D995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5118100"/>
            <a:ext cx="7620000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3">
            <a:extLst>
              <a:ext uri="{FF2B5EF4-FFF2-40B4-BE49-F238E27FC236}">
                <a16:creationId xmlns:a16="http://schemas.microsoft.com/office/drawing/2014/main" id="{8DE67FAF-0652-4688-AE7D-AF95C898FB7A}"/>
              </a:ext>
            </a:extLst>
          </p:cNvPr>
          <p:cNvSpPr>
            <a:spLocks/>
          </p:cNvSpPr>
          <p:nvPr/>
        </p:nvSpPr>
        <p:spPr bwMode="auto">
          <a:xfrm>
            <a:off x="292100" y="7727950"/>
            <a:ext cx="87630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 energiekosten van een spier bij krachtproductie in isometrie zijn beduidend lager dan bij krachtproductie bij het verrichten van arbeid. Veel spieren werken in functioneel bewegen werken in isometrie </a:t>
            </a:r>
          </a:p>
        </p:txBody>
      </p:sp>
      <p:sp>
        <p:nvSpPr>
          <p:cNvPr id="15365" name="Rectangle 4">
            <a:extLst>
              <a:ext uri="{FF2B5EF4-FFF2-40B4-BE49-F238E27FC236}">
                <a16:creationId xmlns:a16="http://schemas.microsoft.com/office/drawing/2014/main" id="{46BFD431-CCB2-43D8-946B-526135F8A0D4}"/>
              </a:ext>
            </a:extLst>
          </p:cNvPr>
          <p:cNvSpPr>
            <a:spLocks/>
          </p:cNvSpPr>
          <p:nvPr/>
        </p:nvSpPr>
        <p:spPr bwMode="auto">
          <a:xfrm>
            <a:off x="0" y="57150"/>
            <a:ext cx="87376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Fysiologische of coördinatieve adaptaties in kracht als leidraad?</a:t>
            </a:r>
          </a:p>
        </p:txBody>
      </p:sp>
      <p:grpSp>
        <p:nvGrpSpPr>
          <p:cNvPr id="15366" name="Group 7">
            <a:extLst>
              <a:ext uri="{FF2B5EF4-FFF2-40B4-BE49-F238E27FC236}">
                <a16:creationId xmlns:a16="http://schemas.microsoft.com/office/drawing/2014/main" id="{13E9BB64-9172-4D1C-89AF-24186304B3B2}"/>
              </a:ext>
            </a:extLst>
          </p:cNvPr>
          <p:cNvGrpSpPr>
            <a:grpSpLocks/>
          </p:cNvGrpSpPr>
          <p:nvPr/>
        </p:nvGrpSpPr>
        <p:grpSpPr bwMode="auto">
          <a:xfrm>
            <a:off x="9804400" y="1003300"/>
            <a:ext cx="2717800" cy="3378200"/>
            <a:chOff x="0" y="0"/>
            <a:chExt cx="1712" cy="2128"/>
          </a:xfrm>
        </p:grpSpPr>
        <p:sp>
          <p:nvSpPr>
            <p:cNvPr id="15376" name="Oval 5">
              <a:extLst>
                <a:ext uri="{FF2B5EF4-FFF2-40B4-BE49-F238E27FC236}">
                  <a16:creationId xmlns:a16="http://schemas.microsoft.com/office/drawing/2014/main" id="{AD147C6E-06AF-4A2D-B627-93C42DFD3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1712" cy="1712"/>
            </a:xfrm>
            <a:prstGeom prst="ellipse">
              <a:avLst/>
            </a:prstGeom>
            <a:solidFill>
              <a:schemeClr val="accent1">
                <a:alpha val="54901"/>
              </a:schemeClr>
            </a:solidFill>
            <a:ln w="25400">
              <a:solidFill>
                <a:schemeClr val="tx1">
                  <a:alpha val="54901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5377" name="Oval 6">
              <a:extLst>
                <a:ext uri="{FF2B5EF4-FFF2-40B4-BE49-F238E27FC236}">
                  <a16:creationId xmlns:a16="http://schemas.microsoft.com/office/drawing/2014/main" id="{6EAA1D83-8041-4FD7-BC9D-F46103B28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16"/>
              <a:ext cx="1712" cy="1712"/>
            </a:xfrm>
            <a:prstGeom prst="ellipse">
              <a:avLst/>
            </a:prstGeom>
            <a:solidFill>
              <a:srgbClr val="54B0FF">
                <a:alpha val="54901"/>
              </a:srgbClr>
            </a:solidFill>
            <a:ln w="25400">
              <a:solidFill>
                <a:schemeClr val="tx1">
                  <a:alpha val="54901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</p:grpSp>
      <p:grpSp>
        <p:nvGrpSpPr>
          <p:cNvPr id="15367" name="Group 10">
            <a:extLst>
              <a:ext uri="{FF2B5EF4-FFF2-40B4-BE49-F238E27FC236}">
                <a16:creationId xmlns:a16="http://schemas.microsoft.com/office/drawing/2014/main" id="{731BD529-188A-4E87-83B8-7A22BEE9CE43}"/>
              </a:ext>
            </a:extLst>
          </p:cNvPr>
          <p:cNvGrpSpPr>
            <a:grpSpLocks/>
          </p:cNvGrpSpPr>
          <p:nvPr/>
        </p:nvGrpSpPr>
        <p:grpSpPr bwMode="auto">
          <a:xfrm>
            <a:off x="9918700" y="5321300"/>
            <a:ext cx="2717800" cy="3619500"/>
            <a:chOff x="0" y="0"/>
            <a:chExt cx="1712" cy="2280"/>
          </a:xfrm>
        </p:grpSpPr>
        <p:sp>
          <p:nvSpPr>
            <p:cNvPr id="15374" name="Oval 8">
              <a:extLst>
                <a:ext uri="{FF2B5EF4-FFF2-40B4-BE49-F238E27FC236}">
                  <a16:creationId xmlns:a16="http://schemas.microsoft.com/office/drawing/2014/main" id="{E1C52D48-35D4-431F-B691-D3881D507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1712" cy="1712"/>
            </a:xfrm>
            <a:prstGeom prst="ellipse">
              <a:avLst/>
            </a:prstGeom>
            <a:solidFill>
              <a:schemeClr val="accent1">
                <a:alpha val="54901"/>
              </a:schemeClr>
            </a:solidFill>
            <a:ln w="25400">
              <a:solidFill>
                <a:schemeClr val="tx1">
                  <a:alpha val="54901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5375" name="Oval 9">
              <a:extLst>
                <a:ext uri="{FF2B5EF4-FFF2-40B4-BE49-F238E27FC236}">
                  <a16:creationId xmlns:a16="http://schemas.microsoft.com/office/drawing/2014/main" id="{A70160D6-012C-4818-81CA-301FBC525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" y="912"/>
              <a:ext cx="1368" cy="1368"/>
            </a:xfrm>
            <a:prstGeom prst="ellipse">
              <a:avLst/>
            </a:prstGeom>
            <a:solidFill>
              <a:srgbClr val="54B0FF">
                <a:alpha val="54901"/>
              </a:srgbClr>
            </a:solidFill>
            <a:ln w="25400">
              <a:solidFill>
                <a:schemeClr val="tx1">
                  <a:alpha val="54901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</p:grpSp>
      <p:sp>
        <p:nvSpPr>
          <p:cNvPr id="15368" name="Rectangle 11">
            <a:extLst>
              <a:ext uri="{FF2B5EF4-FFF2-40B4-BE49-F238E27FC236}">
                <a16:creationId xmlns:a16="http://schemas.microsoft.com/office/drawing/2014/main" id="{C619E464-CF4B-4966-A590-5E098E38A77A}"/>
              </a:ext>
            </a:extLst>
          </p:cNvPr>
          <p:cNvSpPr>
            <a:spLocks/>
          </p:cNvSpPr>
          <p:nvPr/>
        </p:nvSpPr>
        <p:spPr bwMode="auto">
          <a:xfrm>
            <a:off x="10491788" y="6953250"/>
            <a:ext cx="15621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nl-NL" sz="1800">
                <a:solidFill>
                  <a:srgbClr val="1938FF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coördinatieve invloed op de fysiologie</a:t>
            </a:r>
          </a:p>
        </p:txBody>
      </p:sp>
      <p:sp>
        <p:nvSpPr>
          <p:cNvPr id="15369" name="Rectangle 12">
            <a:extLst>
              <a:ext uri="{FF2B5EF4-FFF2-40B4-BE49-F238E27FC236}">
                <a16:creationId xmlns:a16="http://schemas.microsoft.com/office/drawing/2014/main" id="{C94D5F50-CD1A-4ECC-8DB2-AD0F5018E904}"/>
              </a:ext>
            </a:extLst>
          </p:cNvPr>
          <p:cNvSpPr>
            <a:spLocks/>
          </p:cNvSpPr>
          <p:nvPr/>
        </p:nvSpPr>
        <p:spPr bwMode="auto">
          <a:xfrm>
            <a:off x="10375900" y="2146300"/>
            <a:ext cx="15621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nl-NL" sz="1800">
                <a:solidFill>
                  <a:srgbClr val="1938FF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coördinatieve invloed op de fysiologie</a:t>
            </a:r>
          </a:p>
        </p:txBody>
      </p:sp>
      <p:sp>
        <p:nvSpPr>
          <p:cNvPr id="15370" name="Rectangle 13">
            <a:extLst>
              <a:ext uri="{FF2B5EF4-FFF2-40B4-BE49-F238E27FC236}">
                <a16:creationId xmlns:a16="http://schemas.microsoft.com/office/drawing/2014/main" id="{C1159C74-3791-49DD-A4B3-D690E04CB9C7}"/>
              </a:ext>
            </a:extLst>
          </p:cNvPr>
          <p:cNvSpPr>
            <a:spLocks/>
          </p:cNvSpPr>
          <p:nvPr/>
        </p:nvSpPr>
        <p:spPr bwMode="auto">
          <a:xfrm>
            <a:off x="10325100" y="203200"/>
            <a:ext cx="1673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hardlopen?</a:t>
            </a:r>
          </a:p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schaatsen?</a:t>
            </a:r>
          </a:p>
        </p:txBody>
      </p:sp>
      <p:sp>
        <p:nvSpPr>
          <p:cNvPr id="15371" name="Rectangle 14">
            <a:extLst>
              <a:ext uri="{FF2B5EF4-FFF2-40B4-BE49-F238E27FC236}">
                <a16:creationId xmlns:a16="http://schemas.microsoft.com/office/drawing/2014/main" id="{1BBF82AF-4CC8-4D40-A0CA-6F3EF9007E31}"/>
              </a:ext>
            </a:extLst>
          </p:cNvPr>
          <p:cNvSpPr>
            <a:spLocks/>
          </p:cNvSpPr>
          <p:nvPr/>
        </p:nvSpPr>
        <p:spPr bwMode="auto">
          <a:xfrm>
            <a:off x="10502900" y="4914900"/>
            <a:ext cx="175736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wielrennen?</a:t>
            </a:r>
          </a:p>
        </p:txBody>
      </p:sp>
      <p:pic>
        <p:nvPicPr>
          <p:cNvPr id="15372" name="Picture 15">
            <a:extLst>
              <a:ext uri="{FF2B5EF4-FFF2-40B4-BE49-F238E27FC236}">
                <a16:creationId xmlns:a16="http://schemas.microsoft.com/office/drawing/2014/main" id="{8FFFC8A9-52CB-4AC5-B889-43E4CE1D6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8" y="-606425"/>
            <a:ext cx="271462" cy="1024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Line 16">
            <a:extLst>
              <a:ext uri="{FF2B5EF4-FFF2-40B4-BE49-F238E27FC236}">
                <a16:creationId xmlns:a16="http://schemas.microsoft.com/office/drawing/2014/main" id="{353DF70F-9A59-4C2D-997A-6D9522EB7FAA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7988300" y="4516438"/>
            <a:ext cx="1368425" cy="4762"/>
          </a:xfrm>
          <a:prstGeom prst="line">
            <a:avLst/>
          </a:prstGeom>
          <a:noFill/>
          <a:ln w="152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>
            <a:extLst>
              <a:ext uri="{FF2B5EF4-FFF2-40B4-BE49-F238E27FC236}">
                <a16:creationId xmlns:a16="http://schemas.microsoft.com/office/drawing/2014/main" id="{BC52D73C-5E98-4B21-B788-8136AE635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3746500"/>
            <a:ext cx="8788400" cy="584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6">
            <a:extLst>
              <a:ext uri="{FF2B5EF4-FFF2-40B4-BE49-F238E27FC236}">
                <a16:creationId xmlns:a16="http://schemas.microsoft.com/office/drawing/2014/main" id="{8732A5BB-AFFC-419B-B5BE-6696C88CC4D1}"/>
              </a:ext>
            </a:extLst>
          </p:cNvPr>
          <p:cNvGrpSpPr>
            <a:grpSpLocks/>
          </p:cNvGrpSpPr>
          <p:nvPr/>
        </p:nvGrpSpPr>
        <p:grpSpPr bwMode="auto">
          <a:xfrm>
            <a:off x="1587500" y="660400"/>
            <a:ext cx="2717800" cy="3378200"/>
            <a:chOff x="0" y="0"/>
            <a:chExt cx="1712" cy="2128"/>
          </a:xfrm>
        </p:grpSpPr>
        <p:grpSp>
          <p:nvGrpSpPr>
            <p:cNvPr id="16400" name="Group 4">
              <a:extLst>
                <a:ext uri="{FF2B5EF4-FFF2-40B4-BE49-F238E27FC236}">
                  <a16:creationId xmlns:a16="http://schemas.microsoft.com/office/drawing/2014/main" id="{F1747DB3-31F9-4634-AD0A-0D374E98EC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1712" cy="2128"/>
              <a:chOff x="0" y="0"/>
              <a:chExt cx="1712" cy="2128"/>
            </a:xfrm>
          </p:grpSpPr>
          <p:sp>
            <p:nvSpPr>
              <p:cNvPr id="16402" name="Oval 2">
                <a:extLst>
                  <a:ext uri="{FF2B5EF4-FFF2-40B4-BE49-F238E27FC236}">
                    <a16:creationId xmlns:a16="http://schemas.microsoft.com/office/drawing/2014/main" id="{0F6D0DA0-C817-4BB0-8E0A-CB38831B4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712" cy="1712"/>
              </a:xfrm>
              <a:prstGeom prst="ellipse">
                <a:avLst/>
              </a:prstGeom>
              <a:solidFill>
                <a:schemeClr val="accent1">
                  <a:alpha val="54901"/>
                </a:schemeClr>
              </a:solidFill>
              <a:ln w="25400">
                <a:solidFill>
                  <a:schemeClr val="tx1">
                    <a:alpha val="54901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6403" name="Oval 3">
                <a:extLst>
                  <a:ext uri="{FF2B5EF4-FFF2-40B4-BE49-F238E27FC236}">
                    <a16:creationId xmlns:a16="http://schemas.microsoft.com/office/drawing/2014/main" id="{8F0C810D-D66C-40FA-ABBB-6F0262775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416"/>
                <a:ext cx="1712" cy="1712"/>
              </a:xfrm>
              <a:prstGeom prst="ellipse">
                <a:avLst/>
              </a:prstGeom>
              <a:solidFill>
                <a:srgbClr val="54B0FF">
                  <a:alpha val="54901"/>
                </a:srgbClr>
              </a:solidFill>
              <a:ln w="25400">
                <a:solidFill>
                  <a:schemeClr val="tx1">
                    <a:alpha val="54901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</p:grpSp>
        <p:sp>
          <p:nvSpPr>
            <p:cNvPr id="16401" name="Rectangle 5">
              <a:extLst>
                <a:ext uri="{FF2B5EF4-FFF2-40B4-BE49-F238E27FC236}">
                  <a16:creationId xmlns:a16="http://schemas.microsoft.com/office/drawing/2014/main" id="{676367EC-2E21-4027-B82F-B01260E40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" y="720"/>
              <a:ext cx="984" cy="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r>
                <a:rPr lang="en-US" altLang="nl-NL" sz="1800">
                  <a:solidFill>
                    <a:srgbClr val="1938FF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rPr>
                <a:t>coördinatieve invloed op de fysiologie</a:t>
              </a:r>
            </a:p>
          </p:txBody>
        </p:sp>
      </p:grpSp>
      <p:sp>
        <p:nvSpPr>
          <p:cNvPr id="16388" name="Rectangle 7">
            <a:extLst>
              <a:ext uri="{FF2B5EF4-FFF2-40B4-BE49-F238E27FC236}">
                <a16:creationId xmlns:a16="http://schemas.microsoft.com/office/drawing/2014/main" id="{91A8CF0F-083C-4B84-AF76-979820936C31}"/>
              </a:ext>
            </a:extLst>
          </p:cNvPr>
          <p:cNvSpPr>
            <a:spLocks/>
          </p:cNvSpPr>
          <p:nvPr/>
        </p:nvSpPr>
        <p:spPr bwMode="auto">
          <a:xfrm>
            <a:off x="571500" y="3886200"/>
            <a:ext cx="294481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1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hardlopen op het vlakke</a:t>
            </a:r>
          </a:p>
        </p:txBody>
      </p:sp>
      <p:sp>
        <p:nvSpPr>
          <p:cNvPr id="16389" name="Rectangle 8">
            <a:extLst>
              <a:ext uri="{FF2B5EF4-FFF2-40B4-BE49-F238E27FC236}">
                <a16:creationId xmlns:a16="http://schemas.microsoft.com/office/drawing/2014/main" id="{E949A7BF-86F1-406E-B3A8-7AAB47D8D215}"/>
              </a:ext>
            </a:extLst>
          </p:cNvPr>
          <p:cNvSpPr>
            <a:spLocks/>
          </p:cNvSpPr>
          <p:nvPr/>
        </p:nvSpPr>
        <p:spPr bwMode="auto">
          <a:xfrm>
            <a:off x="1358900" y="9163050"/>
            <a:ext cx="1002506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lopen op het vlakke     &gt;      andere spieren   &gt;      andere spierwerking</a:t>
            </a:r>
          </a:p>
        </p:txBody>
      </p:sp>
      <p:sp>
        <p:nvSpPr>
          <p:cNvPr id="16390" name="Oval 9">
            <a:extLst>
              <a:ext uri="{FF2B5EF4-FFF2-40B4-BE49-F238E27FC236}">
                <a16:creationId xmlns:a16="http://schemas.microsoft.com/office/drawing/2014/main" id="{1B9A1AFC-EF20-486D-8125-37E6ED1DA2B0}"/>
              </a:ext>
            </a:extLst>
          </p:cNvPr>
          <p:cNvSpPr>
            <a:spLocks/>
          </p:cNvSpPr>
          <p:nvPr/>
        </p:nvSpPr>
        <p:spPr bwMode="auto">
          <a:xfrm>
            <a:off x="8826500" y="736600"/>
            <a:ext cx="2717800" cy="2717800"/>
          </a:xfrm>
          <a:prstGeom prst="ellipse">
            <a:avLst/>
          </a:prstGeom>
          <a:solidFill>
            <a:schemeClr val="accent1">
              <a:alpha val="54901"/>
            </a:schemeClr>
          </a:solidFill>
          <a:ln w="25400">
            <a:solidFill>
              <a:schemeClr val="tx1">
                <a:alpha val="54901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16391" name="Oval 10">
            <a:extLst>
              <a:ext uri="{FF2B5EF4-FFF2-40B4-BE49-F238E27FC236}">
                <a16:creationId xmlns:a16="http://schemas.microsoft.com/office/drawing/2014/main" id="{54E940E9-F421-401B-AD44-1A5CE911CA34}"/>
              </a:ext>
            </a:extLst>
          </p:cNvPr>
          <p:cNvSpPr>
            <a:spLocks/>
          </p:cNvSpPr>
          <p:nvPr/>
        </p:nvSpPr>
        <p:spPr bwMode="auto">
          <a:xfrm>
            <a:off x="9156700" y="1485900"/>
            <a:ext cx="3581400" cy="2032000"/>
          </a:xfrm>
          <a:prstGeom prst="ellipse">
            <a:avLst/>
          </a:prstGeom>
          <a:solidFill>
            <a:srgbClr val="54B0FF">
              <a:alpha val="54901"/>
            </a:srgbClr>
          </a:solidFill>
          <a:ln w="25400">
            <a:solidFill>
              <a:schemeClr val="tx1">
                <a:alpha val="54901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16392" name="Rectangle 11">
            <a:extLst>
              <a:ext uri="{FF2B5EF4-FFF2-40B4-BE49-F238E27FC236}">
                <a16:creationId xmlns:a16="http://schemas.microsoft.com/office/drawing/2014/main" id="{02170688-3DF6-422E-87C8-405513BC7E0E}"/>
              </a:ext>
            </a:extLst>
          </p:cNvPr>
          <p:cNvSpPr>
            <a:spLocks/>
          </p:cNvSpPr>
          <p:nvPr/>
        </p:nvSpPr>
        <p:spPr bwMode="auto">
          <a:xfrm>
            <a:off x="9398000" y="1879600"/>
            <a:ext cx="15621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nl-NL" sz="1800">
                <a:solidFill>
                  <a:srgbClr val="1938FF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coördinatieve invloed op de fysiologie</a:t>
            </a:r>
          </a:p>
        </p:txBody>
      </p:sp>
      <p:sp>
        <p:nvSpPr>
          <p:cNvPr id="16393" name="Rectangle 12">
            <a:extLst>
              <a:ext uri="{FF2B5EF4-FFF2-40B4-BE49-F238E27FC236}">
                <a16:creationId xmlns:a16="http://schemas.microsoft.com/office/drawing/2014/main" id="{DC652B6E-A1A4-4CCE-93B6-4A0845602618}"/>
              </a:ext>
            </a:extLst>
          </p:cNvPr>
          <p:cNvSpPr>
            <a:spLocks/>
          </p:cNvSpPr>
          <p:nvPr/>
        </p:nvSpPr>
        <p:spPr bwMode="auto">
          <a:xfrm>
            <a:off x="8572500" y="3873500"/>
            <a:ext cx="44069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1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hardlopen op de hellende loopband</a:t>
            </a:r>
          </a:p>
        </p:txBody>
      </p:sp>
      <p:grpSp>
        <p:nvGrpSpPr>
          <p:cNvPr id="16394" name="Group 16">
            <a:extLst>
              <a:ext uri="{FF2B5EF4-FFF2-40B4-BE49-F238E27FC236}">
                <a16:creationId xmlns:a16="http://schemas.microsoft.com/office/drawing/2014/main" id="{E455E02B-E46A-49A3-BF9A-D2C73E0F24C8}"/>
              </a:ext>
            </a:extLst>
          </p:cNvPr>
          <p:cNvGrpSpPr>
            <a:grpSpLocks/>
          </p:cNvGrpSpPr>
          <p:nvPr/>
        </p:nvGrpSpPr>
        <p:grpSpPr bwMode="auto">
          <a:xfrm>
            <a:off x="4991100" y="749300"/>
            <a:ext cx="3581400" cy="2717800"/>
            <a:chOff x="0" y="0"/>
            <a:chExt cx="2256" cy="1712"/>
          </a:xfrm>
        </p:grpSpPr>
        <p:sp>
          <p:nvSpPr>
            <p:cNvPr id="16397" name="Oval 13">
              <a:extLst>
                <a:ext uri="{FF2B5EF4-FFF2-40B4-BE49-F238E27FC236}">
                  <a16:creationId xmlns:a16="http://schemas.microsoft.com/office/drawing/2014/main" id="{ED022D9D-D685-41BE-9357-74988DB25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0"/>
              <a:ext cx="1712" cy="1712"/>
            </a:xfrm>
            <a:prstGeom prst="ellipse">
              <a:avLst/>
            </a:prstGeom>
            <a:solidFill>
              <a:schemeClr val="accent1">
                <a:alpha val="54901"/>
              </a:schemeClr>
            </a:solidFill>
            <a:ln w="25400">
              <a:solidFill>
                <a:schemeClr val="tx1">
                  <a:alpha val="54901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6398" name="Oval 14">
              <a:extLst>
                <a:ext uri="{FF2B5EF4-FFF2-40B4-BE49-F238E27FC236}">
                  <a16:creationId xmlns:a16="http://schemas.microsoft.com/office/drawing/2014/main" id="{5BE4491D-BCB3-41B5-B53E-DCB234A4E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584"/>
              <a:ext cx="2256" cy="896"/>
            </a:xfrm>
            <a:prstGeom prst="ellipse">
              <a:avLst/>
            </a:prstGeom>
            <a:solidFill>
              <a:srgbClr val="54B0FF">
                <a:alpha val="54901"/>
              </a:srgbClr>
            </a:solidFill>
            <a:ln w="25400">
              <a:solidFill>
                <a:schemeClr val="tx1">
                  <a:alpha val="54901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6399" name="Rectangle 15">
              <a:extLst>
                <a:ext uri="{FF2B5EF4-FFF2-40B4-BE49-F238E27FC236}">
                  <a16:creationId xmlns:a16="http://schemas.microsoft.com/office/drawing/2014/main" id="{AE654E23-E5BF-442B-A3AD-869F70200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" y="720"/>
              <a:ext cx="984" cy="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r>
                <a:rPr lang="en-US" altLang="nl-NL" sz="1800">
                  <a:solidFill>
                    <a:srgbClr val="1938FF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rPr>
                <a:t>coördinatieve invloed op de fysiologie</a:t>
              </a:r>
            </a:p>
          </p:txBody>
        </p:sp>
      </p:grpSp>
      <p:sp>
        <p:nvSpPr>
          <p:cNvPr id="16395" name="Rectangle 17">
            <a:extLst>
              <a:ext uri="{FF2B5EF4-FFF2-40B4-BE49-F238E27FC236}">
                <a16:creationId xmlns:a16="http://schemas.microsoft.com/office/drawing/2014/main" id="{0E6E1E4D-A4C3-4AF8-AD6B-FE19AFD63F9C}"/>
              </a:ext>
            </a:extLst>
          </p:cNvPr>
          <p:cNvSpPr>
            <a:spLocks/>
          </p:cNvSpPr>
          <p:nvPr/>
        </p:nvSpPr>
        <p:spPr bwMode="auto">
          <a:xfrm>
            <a:off x="4711700" y="3873500"/>
            <a:ext cx="3327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1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hardlopen op de loopband</a:t>
            </a:r>
          </a:p>
        </p:txBody>
      </p:sp>
      <p:sp>
        <p:nvSpPr>
          <p:cNvPr id="16396" name="Rectangle 18">
            <a:extLst>
              <a:ext uri="{FF2B5EF4-FFF2-40B4-BE49-F238E27FC236}">
                <a16:creationId xmlns:a16="http://schemas.microsoft.com/office/drawing/2014/main" id="{CD6C9E79-C4B4-4936-8F72-0542D074210F}"/>
              </a:ext>
            </a:extLst>
          </p:cNvPr>
          <p:cNvSpPr>
            <a:spLocks/>
          </p:cNvSpPr>
          <p:nvPr/>
        </p:nvSpPr>
        <p:spPr bwMode="auto">
          <a:xfrm>
            <a:off x="2667000" y="76200"/>
            <a:ext cx="7653338" cy="444500"/>
          </a:xfrm>
          <a:prstGeom prst="rect">
            <a:avLst/>
          </a:prstGeom>
          <a:solidFill>
            <a:srgbClr val="FFF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veranderende interactie tussen coördinatie en fysiologie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>
            <a:extLst>
              <a:ext uri="{FF2B5EF4-FFF2-40B4-BE49-F238E27FC236}">
                <a16:creationId xmlns:a16="http://schemas.microsoft.com/office/drawing/2014/main" id="{5B6D7924-A8F1-49EC-8C40-C19900BD5256}"/>
              </a:ext>
            </a:extLst>
          </p:cNvPr>
          <p:cNvSpPr>
            <a:spLocks/>
          </p:cNvSpPr>
          <p:nvPr/>
        </p:nvSpPr>
        <p:spPr bwMode="auto">
          <a:xfrm>
            <a:off x="177800" y="44450"/>
            <a:ext cx="126492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>
              <a:spcBef>
                <a:spcPts val="1000"/>
              </a:spcBef>
            </a:pPr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Motorische controle en limiterende invloeden op krachtproductie</a:t>
            </a:r>
          </a:p>
        </p:txBody>
      </p:sp>
      <p:pic>
        <p:nvPicPr>
          <p:cNvPr id="17411" name="Picture 2">
            <a:extLst>
              <a:ext uri="{FF2B5EF4-FFF2-40B4-BE49-F238E27FC236}">
                <a16:creationId xmlns:a16="http://schemas.microsoft.com/office/drawing/2014/main" id="{DB970D4D-F22A-4FAA-93E3-670D6295C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9600"/>
            <a:ext cx="10504488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3">
            <a:extLst>
              <a:ext uri="{FF2B5EF4-FFF2-40B4-BE49-F238E27FC236}">
                <a16:creationId xmlns:a16="http://schemas.microsoft.com/office/drawing/2014/main" id="{E416432C-07C9-488E-9112-9E77F6727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5029200"/>
            <a:ext cx="49911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4">
            <a:extLst>
              <a:ext uri="{FF2B5EF4-FFF2-40B4-BE49-F238E27FC236}">
                <a16:creationId xmlns:a16="http://schemas.microsoft.com/office/drawing/2014/main" id="{153ACE10-B3A1-47EC-B3E0-EDBD2C9B0377}"/>
              </a:ext>
            </a:extLst>
          </p:cNvPr>
          <p:cNvSpPr>
            <a:spLocks/>
          </p:cNvSpPr>
          <p:nvPr/>
        </p:nvSpPr>
        <p:spPr bwMode="auto">
          <a:xfrm>
            <a:off x="4940300" y="4330700"/>
            <a:ext cx="31115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>
              <a:spcBef>
                <a:spcPts val="1000"/>
              </a:spcBef>
            </a:pPr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co-contracties</a:t>
            </a:r>
          </a:p>
        </p:txBody>
      </p:sp>
      <p:sp>
        <p:nvSpPr>
          <p:cNvPr id="17414" name="Oval 5">
            <a:extLst>
              <a:ext uri="{FF2B5EF4-FFF2-40B4-BE49-F238E27FC236}">
                <a16:creationId xmlns:a16="http://schemas.microsoft.com/office/drawing/2014/main" id="{114A0873-CBCD-4362-B6E9-C52591E9F23F}"/>
              </a:ext>
            </a:extLst>
          </p:cNvPr>
          <p:cNvSpPr>
            <a:spLocks/>
          </p:cNvSpPr>
          <p:nvPr/>
        </p:nvSpPr>
        <p:spPr bwMode="auto">
          <a:xfrm>
            <a:off x="2438400" y="2362200"/>
            <a:ext cx="901700" cy="901700"/>
          </a:xfrm>
          <a:prstGeom prst="ellipse">
            <a:avLst/>
          </a:prstGeom>
          <a:noFill/>
          <a:ln w="50800">
            <a:solidFill>
              <a:srgbClr val="EB011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17415" name="Oval 6">
            <a:extLst>
              <a:ext uri="{FF2B5EF4-FFF2-40B4-BE49-F238E27FC236}">
                <a16:creationId xmlns:a16="http://schemas.microsoft.com/office/drawing/2014/main" id="{51D3B967-2431-4147-AFEC-A38BD812C177}"/>
              </a:ext>
            </a:extLst>
          </p:cNvPr>
          <p:cNvSpPr>
            <a:spLocks/>
          </p:cNvSpPr>
          <p:nvPr/>
        </p:nvSpPr>
        <p:spPr bwMode="auto">
          <a:xfrm>
            <a:off x="6007100" y="6832600"/>
            <a:ext cx="1320800" cy="1320800"/>
          </a:xfrm>
          <a:prstGeom prst="ellipse">
            <a:avLst/>
          </a:prstGeom>
          <a:noFill/>
          <a:ln w="50800">
            <a:solidFill>
              <a:srgbClr val="EB011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17416" name="Line 7">
            <a:extLst>
              <a:ext uri="{FF2B5EF4-FFF2-40B4-BE49-F238E27FC236}">
                <a16:creationId xmlns:a16="http://schemas.microsoft.com/office/drawing/2014/main" id="{D3E35E3A-4647-49C1-B69B-FB52A8C0D5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95538" y="1566863"/>
            <a:ext cx="525462" cy="515937"/>
          </a:xfrm>
          <a:prstGeom prst="line">
            <a:avLst/>
          </a:prstGeom>
          <a:noFill/>
          <a:ln w="63500">
            <a:solidFill>
              <a:srgbClr val="EB011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417" name="Line 8">
            <a:extLst>
              <a:ext uri="{FF2B5EF4-FFF2-40B4-BE49-F238E27FC236}">
                <a16:creationId xmlns:a16="http://schemas.microsoft.com/office/drawing/2014/main" id="{0557D6D5-5CF1-4509-B36F-9EBE30D6918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97275" y="2212975"/>
            <a:ext cx="776288" cy="104775"/>
          </a:xfrm>
          <a:prstGeom prst="line">
            <a:avLst/>
          </a:prstGeom>
          <a:noFill/>
          <a:ln w="63500">
            <a:solidFill>
              <a:srgbClr val="EB011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418" name="Line 9">
            <a:extLst>
              <a:ext uri="{FF2B5EF4-FFF2-40B4-BE49-F238E27FC236}">
                <a16:creationId xmlns:a16="http://schemas.microsoft.com/office/drawing/2014/main" id="{86C33134-A69F-4966-8AB0-5346F242E0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766888" y="2373313"/>
            <a:ext cx="417512" cy="485775"/>
          </a:xfrm>
          <a:prstGeom prst="line">
            <a:avLst/>
          </a:prstGeom>
          <a:noFill/>
          <a:ln w="63500">
            <a:solidFill>
              <a:srgbClr val="EB011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419" name="Line 10">
            <a:extLst>
              <a:ext uri="{FF2B5EF4-FFF2-40B4-BE49-F238E27FC236}">
                <a16:creationId xmlns:a16="http://schemas.microsoft.com/office/drawing/2014/main" id="{61DB59DE-F1B5-4728-B6B5-B6E52E8A99DF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5967413" y="8308975"/>
            <a:ext cx="722312" cy="314325"/>
          </a:xfrm>
          <a:prstGeom prst="line">
            <a:avLst/>
          </a:prstGeom>
          <a:noFill/>
          <a:ln w="63500">
            <a:solidFill>
              <a:srgbClr val="EB011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420" name="Line 11">
            <a:extLst>
              <a:ext uri="{FF2B5EF4-FFF2-40B4-BE49-F238E27FC236}">
                <a16:creationId xmlns:a16="http://schemas.microsoft.com/office/drawing/2014/main" id="{C3BE33D3-083F-484E-B77D-8DF7670F7E9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42213" y="7442200"/>
            <a:ext cx="917575" cy="63500"/>
          </a:xfrm>
          <a:prstGeom prst="line">
            <a:avLst/>
          </a:prstGeom>
          <a:noFill/>
          <a:ln w="63500">
            <a:solidFill>
              <a:srgbClr val="EB011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421" name="Line 12">
            <a:extLst>
              <a:ext uri="{FF2B5EF4-FFF2-40B4-BE49-F238E27FC236}">
                <a16:creationId xmlns:a16="http://schemas.microsoft.com/office/drawing/2014/main" id="{E6644C3B-9B5E-45A3-B342-7D9F5EA1C5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73900" y="5889625"/>
            <a:ext cx="141288" cy="954088"/>
          </a:xfrm>
          <a:prstGeom prst="line">
            <a:avLst/>
          </a:prstGeom>
          <a:noFill/>
          <a:ln w="63500">
            <a:solidFill>
              <a:srgbClr val="EB011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422" name="Line 13">
            <a:extLst>
              <a:ext uri="{FF2B5EF4-FFF2-40B4-BE49-F238E27FC236}">
                <a16:creationId xmlns:a16="http://schemas.microsoft.com/office/drawing/2014/main" id="{81351950-829B-4E50-B0AC-4E63FCA67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88000" y="5729288"/>
            <a:ext cx="482600" cy="1016000"/>
          </a:xfrm>
          <a:prstGeom prst="line">
            <a:avLst/>
          </a:prstGeom>
          <a:noFill/>
          <a:ln w="63500">
            <a:solidFill>
              <a:srgbClr val="EB011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423" name="Line 14">
            <a:extLst>
              <a:ext uri="{FF2B5EF4-FFF2-40B4-BE49-F238E27FC236}">
                <a16:creationId xmlns:a16="http://schemas.microsoft.com/office/drawing/2014/main" id="{29C8BB3E-1C79-4B6E-BBDC-95AA00CD96C6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4870450" y="7707313"/>
            <a:ext cx="893763" cy="311150"/>
          </a:xfrm>
          <a:prstGeom prst="line">
            <a:avLst/>
          </a:prstGeom>
          <a:noFill/>
          <a:ln w="63500">
            <a:solidFill>
              <a:srgbClr val="EB011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>
            <a:extLst>
              <a:ext uri="{FF2B5EF4-FFF2-40B4-BE49-F238E27FC236}">
                <a16:creationId xmlns:a16="http://schemas.microsoft.com/office/drawing/2014/main" id="{248CBB04-93FE-428E-A1EA-9915DD78E043}"/>
              </a:ext>
            </a:extLst>
          </p:cNvPr>
          <p:cNvSpPr>
            <a:spLocks/>
          </p:cNvSpPr>
          <p:nvPr/>
        </p:nvSpPr>
        <p:spPr bwMode="auto">
          <a:xfrm>
            <a:off x="1155700" y="2705100"/>
            <a:ext cx="57785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>
              <a:spcBef>
                <a:spcPts val="1000"/>
              </a:spcBef>
            </a:pPr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co-contracties en preflexen</a:t>
            </a:r>
          </a:p>
        </p:txBody>
      </p:sp>
      <p:grpSp>
        <p:nvGrpSpPr>
          <p:cNvPr id="18435" name="Group 7">
            <a:extLst>
              <a:ext uri="{FF2B5EF4-FFF2-40B4-BE49-F238E27FC236}">
                <a16:creationId xmlns:a16="http://schemas.microsoft.com/office/drawing/2014/main" id="{19AEEE8A-4D2F-437B-8F25-3D7D8A1F3742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249238"/>
            <a:ext cx="6489700" cy="2252662"/>
            <a:chOff x="0" y="0"/>
            <a:chExt cx="4088" cy="1418"/>
          </a:xfrm>
        </p:grpSpPr>
        <p:pic>
          <p:nvPicPr>
            <p:cNvPr id="18446" name="Picture 2">
              <a:extLst>
                <a:ext uri="{FF2B5EF4-FFF2-40B4-BE49-F238E27FC236}">
                  <a16:creationId xmlns:a16="http://schemas.microsoft.com/office/drawing/2014/main" id="{80010432-85BD-400C-B8BF-9AA2642EE6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88" cy="1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7" name="Oval 3">
              <a:extLst>
                <a:ext uri="{FF2B5EF4-FFF2-40B4-BE49-F238E27FC236}">
                  <a16:creationId xmlns:a16="http://schemas.microsoft.com/office/drawing/2014/main" id="{F527CE8E-F643-4F04-BA78-475711B11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" y="681"/>
              <a:ext cx="351" cy="351"/>
            </a:xfrm>
            <a:prstGeom prst="ellipse">
              <a:avLst/>
            </a:prstGeom>
            <a:noFill/>
            <a:ln w="50800">
              <a:solidFill>
                <a:srgbClr val="EB011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8448" name="Line 4">
              <a:extLst>
                <a:ext uri="{FF2B5EF4-FFF2-40B4-BE49-F238E27FC236}">
                  <a16:creationId xmlns:a16="http://schemas.microsoft.com/office/drawing/2014/main" id="{FFECA4BA-4B00-47BC-A396-8F346CB970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7" y="372"/>
              <a:ext cx="204" cy="201"/>
            </a:xfrm>
            <a:prstGeom prst="line">
              <a:avLst/>
            </a:prstGeom>
            <a:noFill/>
            <a:ln w="63500">
              <a:solidFill>
                <a:srgbClr val="EB011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8449" name="Line 5">
              <a:extLst>
                <a:ext uri="{FF2B5EF4-FFF2-40B4-BE49-F238E27FC236}">
                  <a16:creationId xmlns:a16="http://schemas.microsoft.com/office/drawing/2014/main" id="{64B4BCC5-6490-45D6-8ABB-A42DBA89A0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4" y="624"/>
              <a:ext cx="303" cy="40"/>
            </a:xfrm>
            <a:prstGeom prst="line">
              <a:avLst/>
            </a:prstGeom>
            <a:noFill/>
            <a:ln w="63500">
              <a:solidFill>
                <a:srgbClr val="EB011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8450" name="Line 6">
              <a:extLst>
                <a:ext uri="{FF2B5EF4-FFF2-40B4-BE49-F238E27FC236}">
                  <a16:creationId xmlns:a16="http://schemas.microsoft.com/office/drawing/2014/main" id="{9975F59E-1D40-4F03-A464-9BF3547DB1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686"/>
              <a:ext cx="162" cy="189"/>
            </a:xfrm>
            <a:prstGeom prst="line">
              <a:avLst/>
            </a:prstGeom>
            <a:noFill/>
            <a:ln w="63500">
              <a:solidFill>
                <a:srgbClr val="EB011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nl-NL"/>
            </a:p>
          </p:txBody>
        </p:sp>
      </p:grpSp>
      <p:grpSp>
        <p:nvGrpSpPr>
          <p:cNvPr id="18436" name="Group 15">
            <a:extLst>
              <a:ext uri="{FF2B5EF4-FFF2-40B4-BE49-F238E27FC236}">
                <a16:creationId xmlns:a16="http://schemas.microsoft.com/office/drawing/2014/main" id="{8C293700-3FA0-485D-AE12-30BFBFCF2D53}"/>
              </a:ext>
            </a:extLst>
          </p:cNvPr>
          <p:cNvGrpSpPr>
            <a:grpSpLocks/>
          </p:cNvGrpSpPr>
          <p:nvPr/>
        </p:nvGrpSpPr>
        <p:grpSpPr bwMode="auto">
          <a:xfrm>
            <a:off x="9334500" y="201613"/>
            <a:ext cx="3149600" cy="2909887"/>
            <a:chOff x="0" y="0"/>
            <a:chExt cx="1984" cy="1832"/>
          </a:xfrm>
        </p:grpSpPr>
        <p:pic>
          <p:nvPicPr>
            <p:cNvPr id="18439" name="Picture 8">
              <a:extLst>
                <a:ext uri="{FF2B5EF4-FFF2-40B4-BE49-F238E27FC236}">
                  <a16:creationId xmlns:a16="http://schemas.microsoft.com/office/drawing/2014/main" id="{19575068-CFAA-4478-8DE4-3613233F98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84" cy="1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Oval 9">
              <a:extLst>
                <a:ext uri="{FF2B5EF4-FFF2-40B4-BE49-F238E27FC236}">
                  <a16:creationId xmlns:a16="http://schemas.microsoft.com/office/drawing/2014/main" id="{AA1249DC-A364-4BA0-A3C2-D110509EE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" y="716"/>
              <a:ext cx="525" cy="525"/>
            </a:xfrm>
            <a:prstGeom prst="ellipse">
              <a:avLst/>
            </a:prstGeom>
            <a:noFill/>
            <a:ln w="50800">
              <a:solidFill>
                <a:srgbClr val="EB011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8441" name="Line 10">
              <a:extLst>
                <a:ext uri="{FF2B5EF4-FFF2-40B4-BE49-F238E27FC236}">
                  <a16:creationId xmlns:a16="http://schemas.microsoft.com/office/drawing/2014/main" id="{5791C52D-C610-4C1E-A545-D6E1EC716DA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852" y="1304"/>
              <a:ext cx="287" cy="124"/>
            </a:xfrm>
            <a:prstGeom prst="line">
              <a:avLst/>
            </a:prstGeom>
            <a:noFill/>
            <a:ln w="63500">
              <a:solidFill>
                <a:srgbClr val="EB011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8442" name="Line 11">
              <a:extLst>
                <a:ext uri="{FF2B5EF4-FFF2-40B4-BE49-F238E27FC236}">
                  <a16:creationId xmlns:a16="http://schemas.microsoft.com/office/drawing/2014/main" id="{17D0729F-1AEC-440B-AC88-757E3DDADD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78" y="959"/>
              <a:ext cx="365" cy="25"/>
            </a:xfrm>
            <a:prstGeom prst="line">
              <a:avLst/>
            </a:prstGeom>
            <a:noFill/>
            <a:ln w="63500">
              <a:solidFill>
                <a:srgbClr val="EB011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8443" name="Line 12">
              <a:extLst>
                <a:ext uri="{FF2B5EF4-FFF2-40B4-BE49-F238E27FC236}">
                  <a16:creationId xmlns:a16="http://schemas.microsoft.com/office/drawing/2014/main" id="{92C76EA8-5660-4C75-AC2E-BB434D6949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2" y="342"/>
              <a:ext cx="56" cy="379"/>
            </a:xfrm>
            <a:prstGeom prst="line">
              <a:avLst/>
            </a:prstGeom>
            <a:noFill/>
            <a:ln w="63500">
              <a:solidFill>
                <a:srgbClr val="EB011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8444" name="Line 13">
              <a:extLst>
                <a:ext uri="{FF2B5EF4-FFF2-40B4-BE49-F238E27FC236}">
                  <a16:creationId xmlns:a16="http://schemas.microsoft.com/office/drawing/2014/main" id="{3376A040-4325-4A42-BD38-CDDDC9187B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" y="278"/>
              <a:ext cx="192" cy="404"/>
            </a:xfrm>
            <a:prstGeom prst="line">
              <a:avLst/>
            </a:prstGeom>
            <a:noFill/>
            <a:ln w="63500">
              <a:solidFill>
                <a:srgbClr val="EB011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8445" name="Line 14">
              <a:extLst>
                <a:ext uri="{FF2B5EF4-FFF2-40B4-BE49-F238E27FC236}">
                  <a16:creationId xmlns:a16="http://schemas.microsoft.com/office/drawing/2014/main" id="{E84CBF51-F257-4682-B34B-713E1568FD0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416" y="1064"/>
              <a:ext cx="356" cy="124"/>
            </a:xfrm>
            <a:prstGeom prst="line">
              <a:avLst/>
            </a:prstGeom>
            <a:noFill/>
            <a:ln w="63500">
              <a:solidFill>
                <a:srgbClr val="EB011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nl-NL"/>
            </a:p>
          </p:txBody>
        </p:sp>
      </p:grpSp>
      <p:pic>
        <p:nvPicPr>
          <p:cNvPr id="18437" name="Picture 16">
            <a:extLst>
              <a:ext uri="{FF2B5EF4-FFF2-40B4-BE49-F238E27FC236}">
                <a16:creationId xmlns:a16="http://schemas.microsoft.com/office/drawing/2014/main" id="{D9129DCF-9E58-4C55-8981-620B9F5AF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3378200"/>
            <a:ext cx="712470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17">
            <a:extLst>
              <a:ext uri="{FF2B5EF4-FFF2-40B4-BE49-F238E27FC236}">
                <a16:creationId xmlns:a16="http://schemas.microsoft.com/office/drawing/2014/main" id="{82561BDA-C774-478A-9150-0477967BDDB5}"/>
              </a:ext>
            </a:extLst>
          </p:cNvPr>
          <p:cNvSpPr>
            <a:spLocks/>
          </p:cNvSpPr>
          <p:nvPr/>
        </p:nvSpPr>
        <p:spPr bwMode="auto">
          <a:xfrm>
            <a:off x="1143000" y="8616950"/>
            <a:ext cx="107061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preflexen; de mechanische eigenschappen van spieren, die de uiteindelijke bewegingsuitvoering buiten de werking van het zenuwstelsel om beïnvloeden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>
            <a:extLst>
              <a:ext uri="{FF2B5EF4-FFF2-40B4-BE49-F238E27FC236}">
                <a16:creationId xmlns:a16="http://schemas.microsoft.com/office/drawing/2014/main" id="{9AA86CE4-118E-43B0-B18C-E1AC14C5B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993900"/>
            <a:ext cx="97282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>
            <a:extLst>
              <a:ext uri="{FF2B5EF4-FFF2-40B4-BE49-F238E27FC236}">
                <a16:creationId xmlns:a16="http://schemas.microsoft.com/office/drawing/2014/main" id="{4F586D29-94B7-43A7-8BE9-9A73C2D3D6A7}"/>
              </a:ext>
            </a:extLst>
          </p:cNvPr>
          <p:cNvSpPr>
            <a:spLocks/>
          </p:cNvSpPr>
          <p:nvPr/>
        </p:nvSpPr>
        <p:spPr bwMode="auto">
          <a:xfrm>
            <a:off x="0" y="8280400"/>
            <a:ext cx="12992100" cy="800100"/>
          </a:xfrm>
          <a:prstGeom prst="rect">
            <a:avLst/>
          </a:prstGeom>
          <a:solidFill>
            <a:srgbClr val="FFF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38500" algn="l"/>
                <a:tab pos="3598863" algn="l"/>
                <a:tab pos="3959225" algn="l"/>
                <a:tab pos="4319588" algn="l"/>
                <a:tab pos="4679950" algn="l"/>
                <a:tab pos="5038725" algn="l"/>
                <a:tab pos="5399088" algn="l"/>
                <a:tab pos="575945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38500" algn="l"/>
                <a:tab pos="3598863" algn="l"/>
                <a:tab pos="3959225" algn="l"/>
                <a:tab pos="4319588" algn="l"/>
                <a:tab pos="4679950" algn="l"/>
                <a:tab pos="5038725" algn="l"/>
                <a:tab pos="5399088" algn="l"/>
                <a:tab pos="575945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38500" algn="l"/>
                <a:tab pos="3598863" algn="l"/>
                <a:tab pos="3959225" algn="l"/>
                <a:tab pos="4319588" algn="l"/>
                <a:tab pos="4679950" algn="l"/>
                <a:tab pos="5038725" algn="l"/>
                <a:tab pos="5399088" algn="l"/>
                <a:tab pos="575945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38500" algn="l"/>
                <a:tab pos="3598863" algn="l"/>
                <a:tab pos="3959225" algn="l"/>
                <a:tab pos="4319588" algn="l"/>
                <a:tab pos="4679950" algn="l"/>
                <a:tab pos="5038725" algn="l"/>
                <a:tab pos="5399088" algn="l"/>
                <a:tab pos="575945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38500" algn="l"/>
                <a:tab pos="3598863" algn="l"/>
                <a:tab pos="3959225" algn="l"/>
                <a:tab pos="4319588" algn="l"/>
                <a:tab pos="4679950" algn="l"/>
                <a:tab pos="5038725" algn="l"/>
                <a:tab pos="5399088" algn="l"/>
                <a:tab pos="575945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38500" algn="l"/>
                <a:tab pos="3598863" algn="l"/>
                <a:tab pos="3959225" algn="l"/>
                <a:tab pos="4319588" algn="l"/>
                <a:tab pos="4679950" algn="l"/>
                <a:tab pos="5038725" algn="l"/>
                <a:tab pos="5399088" algn="l"/>
                <a:tab pos="575945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38500" algn="l"/>
                <a:tab pos="3598863" algn="l"/>
                <a:tab pos="3959225" algn="l"/>
                <a:tab pos="4319588" algn="l"/>
                <a:tab pos="4679950" algn="l"/>
                <a:tab pos="5038725" algn="l"/>
                <a:tab pos="5399088" algn="l"/>
                <a:tab pos="575945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38500" algn="l"/>
                <a:tab pos="3598863" algn="l"/>
                <a:tab pos="3959225" algn="l"/>
                <a:tab pos="4319588" algn="l"/>
                <a:tab pos="4679950" algn="l"/>
                <a:tab pos="5038725" algn="l"/>
                <a:tab pos="5399088" algn="l"/>
                <a:tab pos="575945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38500" algn="l"/>
                <a:tab pos="3598863" algn="l"/>
                <a:tab pos="3959225" algn="l"/>
                <a:tab pos="4319588" algn="l"/>
                <a:tab pos="4679950" algn="l"/>
                <a:tab pos="5038725" algn="l"/>
                <a:tab pos="5399088" algn="l"/>
                <a:tab pos="5759450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Stijgtijd, cocontracties en de intensiteit van bewegen staan in relatie met elkaar.</a:t>
            </a:r>
          </a:p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 intensiteit van bewegen wordt hierdoor gelimiteerd en beschermd het bewegingsapparaat.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>
            <a:extLst>
              <a:ext uri="{FF2B5EF4-FFF2-40B4-BE49-F238E27FC236}">
                <a16:creationId xmlns:a16="http://schemas.microsoft.com/office/drawing/2014/main" id="{2F992351-778A-4897-83BC-EAEF300A6AFD}"/>
              </a:ext>
            </a:extLst>
          </p:cNvPr>
          <p:cNvSpPr>
            <a:spLocks/>
          </p:cNvSpPr>
          <p:nvPr/>
        </p:nvSpPr>
        <p:spPr bwMode="auto">
          <a:xfrm>
            <a:off x="177800" y="107950"/>
            <a:ext cx="44958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2879725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>
              <a:spcBef>
                <a:spcPts val="1000"/>
              </a:spcBef>
            </a:pPr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Strategieën voor krachttraining</a:t>
            </a:r>
          </a:p>
        </p:txBody>
      </p:sp>
      <p:pic>
        <p:nvPicPr>
          <p:cNvPr id="20483" name="Picture 2">
            <a:extLst>
              <a:ext uri="{FF2B5EF4-FFF2-40B4-BE49-F238E27FC236}">
                <a16:creationId xmlns:a16="http://schemas.microsoft.com/office/drawing/2014/main" id="{ECE79657-A53E-41BC-BFD6-E0D8FB957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" y="1079500"/>
            <a:ext cx="8232775" cy="656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3">
            <a:extLst>
              <a:ext uri="{FF2B5EF4-FFF2-40B4-BE49-F238E27FC236}">
                <a16:creationId xmlns:a16="http://schemas.microsoft.com/office/drawing/2014/main" id="{3C6AE5F6-0BE6-41B4-8255-17B753ADD958}"/>
              </a:ext>
            </a:extLst>
          </p:cNvPr>
          <p:cNvSpPr>
            <a:spLocks/>
          </p:cNvSpPr>
          <p:nvPr/>
        </p:nvSpPr>
        <p:spPr bwMode="auto">
          <a:xfrm>
            <a:off x="914400" y="7994650"/>
            <a:ext cx="38989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krachtproductie van spieren wordt opgevoerd en trekt het robuuste niveau mee omhoog</a:t>
            </a:r>
          </a:p>
        </p:txBody>
      </p:sp>
      <p:sp>
        <p:nvSpPr>
          <p:cNvPr id="20485" name="Rectangle 4">
            <a:extLst>
              <a:ext uri="{FF2B5EF4-FFF2-40B4-BE49-F238E27FC236}">
                <a16:creationId xmlns:a16="http://schemas.microsoft.com/office/drawing/2014/main" id="{06134D30-3075-4013-B5C1-F8D20B9AC297}"/>
              </a:ext>
            </a:extLst>
          </p:cNvPr>
          <p:cNvSpPr>
            <a:spLocks/>
          </p:cNvSpPr>
          <p:nvPr/>
        </p:nvSpPr>
        <p:spPr bwMode="auto">
          <a:xfrm>
            <a:off x="6464300" y="8172450"/>
            <a:ext cx="59563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 robuustheid van de beweging wordt verbeterd en het maximale niveau hoeft niet hoger te worden.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>
            <a:extLst>
              <a:ext uri="{FF2B5EF4-FFF2-40B4-BE49-F238E27FC236}">
                <a16:creationId xmlns:a16="http://schemas.microsoft.com/office/drawing/2014/main" id="{11A1FFE5-2348-4182-8EC5-E94D7C4EA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700" y="431800"/>
            <a:ext cx="8775700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>
            <a:extLst>
              <a:ext uri="{FF2B5EF4-FFF2-40B4-BE49-F238E27FC236}">
                <a16:creationId xmlns:a16="http://schemas.microsoft.com/office/drawing/2014/main" id="{FEE0E62A-2BC0-4472-8DAE-6964AB4C4932}"/>
              </a:ext>
            </a:extLst>
          </p:cNvPr>
          <p:cNvSpPr>
            <a:spLocks/>
          </p:cNvSpPr>
          <p:nvPr/>
        </p:nvSpPr>
        <p:spPr bwMode="auto">
          <a:xfrm>
            <a:off x="2463800" y="7600950"/>
            <a:ext cx="76835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Intentie-actie-model.</a:t>
            </a:r>
          </a:p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Links gestructureerd volgens het breincentrale model.</a:t>
            </a:r>
          </a:p>
          <a:p>
            <a:pPr algn="l" eaLnBrk="1" hangingPunct="1"/>
            <a:r>
              <a:rPr lang="en-US" altLang="nl-NL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Rechts volgens de dynamische systeemtheorie</a:t>
            </a:r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372E7D80-C1E5-48F1-ACFD-A8FB8BC53709}"/>
              </a:ext>
            </a:extLst>
          </p:cNvPr>
          <p:cNvSpPr>
            <a:spLocks/>
          </p:cNvSpPr>
          <p:nvPr/>
        </p:nvSpPr>
        <p:spPr bwMode="auto">
          <a:xfrm>
            <a:off x="279400" y="31750"/>
            <a:ext cx="27051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intentie-actie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>
            <a:extLst>
              <a:ext uri="{FF2B5EF4-FFF2-40B4-BE49-F238E27FC236}">
                <a16:creationId xmlns:a16="http://schemas.microsoft.com/office/drawing/2014/main" id="{5E83B799-1F2D-4A71-A0AD-F549046C3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0"/>
            <a:ext cx="71247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2">
            <a:extLst>
              <a:ext uri="{FF2B5EF4-FFF2-40B4-BE49-F238E27FC236}">
                <a16:creationId xmlns:a16="http://schemas.microsoft.com/office/drawing/2014/main" id="{5DBA9F03-2A07-45AE-BA80-EA6A665E4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940300"/>
            <a:ext cx="4775200" cy="448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3">
            <a:extLst>
              <a:ext uri="{FF2B5EF4-FFF2-40B4-BE49-F238E27FC236}">
                <a16:creationId xmlns:a16="http://schemas.microsoft.com/office/drawing/2014/main" id="{C1D22800-0C25-4501-B08F-006E27D7E6E9}"/>
              </a:ext>
            </a:extLst>
          </p:cNvPr>
          <p:cNvSpPr>
            <a:spLocks/>
          </p:cNvSpPr>
          <p:nvPr/>
        </p:nvSpPr>
        <p:spPr bwMode="auto">
          <a:xfrm>
            <a:off x="698500" y="273050"/>
            <a:ext cx="10795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actie</a:t>
            </a:r>
          </a:p>
        </p:txBody>
      </p:sp>
      <p:sp>
        <p:nvSpPr>
          <p:cNvPr id="22533" name="Rectangle 4">
            <a:extLst>
              <a:ext uri="{FF2B5EF4-FFF2-40B4-BE49-F238E27FC236}">
                <a16:creationId xmlns:a16="http://schemas.microsoft.com/office/drawing/2014/main" id="{D468B6B4-F5D0-45E8-BE8F-9FD19C81BA64}"/>
              </a:ext>
            </a:extLst>
          </p:cNvPr>
          <p:cNvSpPr>
            <a:spLocks/>
          </p:cNvSpPr>
          <p:nvPr/>
        </p:nvSpPr>
        <p:spPr bwMode="auto">
          <a:xfrm>
            <a:off x="10426700" y="279400"/>
            <a:ext cx="16637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nl-NL" sz="3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intentie</a:t>
            </a:r>
          </a:p>
        </p:txBody>
      </p:sp>
      <p:sp>
        <p:nvSpPr>
          <p:cNvPr id="22534" name="Freeform 5">
            <a:extLst>
              <a:ext uri="{FF2B5EF4-FFF2-40B4-BE49-F238E27FC236}">
                <a16:creationId xmlns:a16="http://schemas.microsoft.com/office/drawing/2014/main" id="{85A49105-4019-41B5-BD5D-0E793969A543}"/>
              </a:ext>
            </a:extLst>
          </p:cNvPr>
          <p:cNvSpPr>
            <a:spLocks/>
          </p:cNvSpPr>
          <p:nvPr/>
        </p:nvSpPr>
        <p:spPr bwMode="auto">
          <a:xfrm>
            <a:off x="7950200" y="2678113"/>
            <a:ext cx="3116263" cy="3201987"/>
          </a:xfrm>
          <a:custGeom>
            <a:avLst/>
            <a:gdLst>
              <a:gd name="T0" fmla="*/ 0 w 13995"/>
              <a:gd name="T1" fmla="*/ 493954659 h 21174"/>
              <a:gd name="T2" fmla="*/ 438253682 w 13995"/>
              <a:gd name="T3" fmla="*/ 9901904 h 2117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3995" h="21174">
                <a:moveTo>
                  <a:pt x="0" y="21174"/>
                </a:moveTo>
                <a:cubicBezTo>
                  <a:pt x="7583" y="18993"/>
                  <a:pt x="21600" y="-426"/>
                  <a:pt x="8839" y="7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22535" name="Freeform 6">
            <a:extLst>
              <a:ext uri="{FF2B5EF4-FFF2-40B4-BE49-F238E27FC236}">
                <a16:creationId xmlns:a16="http://schemas.microsoft.com/office/drawing/2014/main" id="{0EC37028-DA91-4B3D-8F41-2FEC101EFE60}"/>
              </a:ext>
            </a:extLst>
          </p:cNvPr>
          <p:cNvSpPr>
            <a:spLocks/>
          </p:cNvSpPr>
          <p:nvPr/>
        </p:nvSpPr>
        <p:spPr bwMode="auto">
          <a:xfrm>
            <a:off x="450850" y="2817813"/>
            <a:ext cx="6329363" cy="4924425"/>
          </a:xfrm>
          <a:custGeom>
            <a:avLst/>
            <a:gdLst>
              <a:gd name="T0" fmla="*/ 2147483647 w 15652"/>
              <a:gd name="T1" fmla="*/ 1273024759 h 19529"/>
              <a:gd name="T2" fmla="*/ 718032103 w 15652"/>
              <a:gd name="T3" fmla="*/ 37260617 h 19529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5652" h="19529">
                <a:moveTo>
                  <a:pt x="15652" y="19446"/>
                </a:moveTo>
                <a:cubicBezTo>
                  <a:pt x="3677" y="21025"/>
                  <a:pt x="-5948" y="-575"/>
                  <a:pt x="4391" y="11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nl-NL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el en subtite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1810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AB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en subtite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el en subtit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Leeg">
  <a:themeElements>
    <a:clrScheme name="Lee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g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Lee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el en opsomming - links">
  <a:themeElements>
    <a:clrScheme name="Titel en opsomming - link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en opsomming - link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el en opsomming - lin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el en opsomming - 2 kolommen">
  <a:themeElements>
    <a:clrScheme name="Titel en opsomming - 2 kolomm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en opsomming - 2 kolomme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el en opsomming - 2 kolomm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el en opsomming - rechts">
  <a:themeElements>
    <a:clrScheme name="Titel en opsomming - rech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en opsomming - rech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el en opsomming - rech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el, opsomming en foto">
  <a:themeElements>
    <a:clrScheme name="Titel, opsomming en f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, opsomming en f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el, opsomming en f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el en opsomming">
  <a:themeElements>
    <a:clrScheme name="Titel en opsom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en opsomming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el en opsom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el - midden">
  <a:themeElements>
    <a:clrScheme name="Titel - midd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- midde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el - midd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psomming">
  <a:themeElements>
    <a:clrScheme name="Opsom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psomming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Opsom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Foto - horizontaal">
  <a:themeElements>
    <a:clrScheme name="Foto - horizonta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oto - horizonta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Foto - horizonta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Foto - horizontale weerspiegeling">
  <a:themeElements>
    <a:clrScheme name="Foto - horizontale weerspiegel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oto - horizontale weerspiegeling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Foto - horizontale weerspiegel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Foto - verticaal">
  <a:themeElements>
    <a:clrScheme name="Foto - vertica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oto - vertica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Foto - vertica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Foto - verticale weerspiegeling">
  <a:themeElements>
    <a:clrScheme name="Foto - verticale weerspiegel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oto - verticale weerspiegeling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Foto - verticale weerspiegel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el - boven">
  <a:themeElements>
    <a:clrScheme name="Titel - bov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- bove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el - bov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459</Words>
  <Characters>0</Characters>
  <Application>Microsoft Office PowerPoint</Application>
  <PresentationFormat>Aangepast</PresentationFormat>
  <Lines>0</Lines>
  <Paragraphs>102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14</vt:i4>
      </vt:variant>
      <vt:variant>
        <vt:lpstr>Diatitels</vt:lpstr>
      </vt:variant>
      <vt:variant>
        <vt:i4>19</vt:i4>
      </vt:variant>
    </vt:vector>
  </HeadingPairs>
  <TitlesOfParts>
    <vt:vector size="38" baseType="lpstr">
      <vt:lpstr>Gill Sans</vt:lpstr>
      <vt:lpstr>ヒラギノ角ゴ ProN W3</vt:lpstr>
      <vt:lpstr>Arial</vt:lpstr>
      <vt:lpstr>Calibri</vt:lpstr>
      <vt:lpstr>MS PGothic</vt:lpstr>
      <vt:lpstr>Titel en subtitel</vt:lpstr>
      <vt:lpstr>Titel en opsomming</vt:lpstr>
      <vt:lpstr>Titel - midden</vt:lpstr>
      <vt:lpstr>Opsomming</vt:lpstr>
      <vt:lpstr>Foto - horizontaal</vt:lpstr>
      <vt:lpstr>Foto - horizontale weerspiegeling</vt:lpstr>
      <vt:lpstr>Foto - verticaal</vt:lpstr>
      <vt:lpstr>Foto - verticale weerspiegeling</vt:lpstr>
      <vt:lpstr>Titel - boven</vt:lpstr>
      <vt:lpstr>Leeg</vt:lpstr>
      <vt:lpstr>Titel en opsomming - links</vt:lpstr>
      <vt:lpstr>Titel en opsomming - 2 kolommen</vt:lpstr>
      <vt:lpstr>Titel en opsomming - rechts</vt:lpstr>
      <vt:lpstr>Titel, opsomming en foto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/>
  <cp:keywords/>
  <dc:description/>
  <cp:lastModifiedBy>Nel van Beelen</cp:lastModifiedBy>
  <cp:revision>2</cp:revision>
  <dcterms:modified xsi:type="dcterms:W3CDTF">2020-10-21T11:18:49Z</dcterms:modified>
</cp:coreProperties>
</file>