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sldIdLst>
    <p:sldId id="256" r:id="rId15"/>
    <p:sldId id="257" r:id="rId16"/>
    <p:sldId id="258" r:id="rId17"/>
    <p:sldId id="259" r:id="rId18"/>
    <p:sldId id="260" r:id="rId19"/>
    <p:sldId id="261" r:id="rId20"/>
    <p:sldId id="268" r:id="rId21"/>
    <p:sldId id="264" r:id="rId22"/>
    <p:sldId id="269" r:id="rId23"/>
    <p:sldId id="270" r:id="rId24"/>
    <p:sldId id="262" r:id="rId25"/>
    <p:sldId id="271" r:id="rId26"/>
    <p:sldId id="263" r:id="rId27"/>
    <p:sldId id="265" r:id="rId28"/>
    <p:sldId id="272" r:id="rId29"/>
    <p:sldId id="266" r:id="rId30"/>
    <p:sldId id="274" r:id="rId31"/>
  </p:sldIdLst>
  <p:sldSz cx="13004800" cy="9753600"/>
  <p:notesSz cx="6858000" cy="9144000"/>
  <p:defaultTextStyle>
    <a:defPPr>
      <a:defRPr lang="en-US"/>
    </a:defPPr>
    <a:lvl1pPr algn="l" rtl="0" eaLnBrk="0" fontAlgn="base" hangingPunct="0">
      <a:spcBef>
        <a:spcPct val="0"/>
      </a:spcBef>
      <a:spcAft>
        <a:spcPct val="0"/>
      </a:spcAft>
      <a:defRPr sz="4200" kern="1200">
        <a:solidFill>
          <a:srgbClr val="000000"/>
        </a:solidFill>
        <a:latin typeface="Gill Sans" charset="0"/>
        <a:ea typeface="+mn-ea"/>
        <a:cs typeface="ヒラギノ角ゴ ProN W3" charset="0"/>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mn-ea"/>
        <a:cs typeface="ヒラギノ角ゴ ProN W3" charset="0"/>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mn-ea"/>
        <a:cs typeface="ヒラギノ角ゴ ProN W3" charset="0"/>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mn-ea"/>
        <a:cs typeface="ヒラギノ角ゴ ProN W3" charset="0"/>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mn-ea"/>
        <a:cs typeface="ヒラギノ角ゴ ProN W3" charset="0"/>
        <a:sym typeface="Gill Sans" charset="0"/>
      </a:defRPr>
    </a:lvl5pPr>
    <a:lvl6pPr marL="2286000" algn="l" defTabSz="914400" rtl="0" eaLnBrk="1" latinLnBrk="0" hangingPunct="1">
      <a:defRPr sz="4200" kern="1200">
        <a:solidFill>
          <a:srgbClr val="000000"/>
        </a:solidFill>
        <a:latin typeface="Gill Sans" charset="0"/>
        <a:ea typeface="+mn-ea"/>
        <a:cs typeface="ヒラギノ角ゴ ProN W3" charset="0"/>
        <a:sym typeface="Gill Sans" charset="0"/>
      </a:defRPr>
    </a:lvl6pPr>
    <a:lvl7pPr marL="2743200" algn="l" defTabSz="914400" rtl="0" eaLnBrk="1" latinLnBrk="0" hangingPunct="1">
      <a:defRPr sz="4200" kern="1200">
        <a:solidFill>
          <a:srgbClr val="000000"/>
        </a:solidFill>
        <a:latin typeface="Gill Sans" charset="0"/>
        <a:ea typeface="+mn-ea"/>
        <a:cs typeface="ヒラギノ角ゴ ProN W3" charset="0"/>
        <a:sym typeface="Gill Sans" charset="0"/>
      </a:defRPr>
    </a:lvl7pPr>
    <a:lvl8pPr marL="3200400" algn="l" defTabSz="914400" rtl="0" eaLnBrk="1" latinLnBrk="0" hangingPunct="1">
      <a:defRPr sz="4200" kern="1200">
        <a:solidFill>
          <a:srgbClr val="000000"/>
        </a:solidFill>
        <a:latin typeface="Gill Sans" charset="0"/>
        <a:ea typeface="+mn-ea"/>
        <a:cs typeface="ヒラギノ角ゴ ProN W3" charset="0"/>
        <a:sym typeface="Gill Sans" charset="0"/>
      </a:defRPr>
    </a:lvl8pPr>
    <a:lvl9pPr marL="3657600" algn="l" defTabSz="914400" rtl="0" eaLnBrk="1" latinLnBrk="0" hangingPunct="1">
      <a:defRPr sz="4200" kern="1200">
        <a:solidFill>
          <a:srgbClr val="000000"/>
        </a:solidFill>
        <a:latin typeface="Gill Sans" charset="0"/>
        <a:ea typeface="+mn-ea"/>
        <a:cs typeface="ヒラギノ角ゴ ProN W3" charset="0"/>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554" y="120"/>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30818854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55675033"/>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373772125"/>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28722170"/>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956767178"/>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8440703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83142363"/>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4059246010"/>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69968"/>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8385328"/>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069823085"/>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4613910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1638300"/>
            <a:ext cx="2616200" cy="4521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1638300"/>
            <a:ext cx="7696200" cy="4521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8263452"/>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3216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32167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11173135"/>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831962311"/>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85499943"/>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68292826"/>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30610811"/>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42253811"/>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592820743"/>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096707"/>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874866215"/>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22440556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545274838"/>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98158777"/>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96913455"/>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419283255"/>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29332117"/>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15620817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85487239"/>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64828187"/>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146566382"/>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2785962"/>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99812465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29713628"/>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270383337"/>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80629123"/>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20029285"/>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11084020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8902976"/>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299455327"/>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7724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98298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97598900"/>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64343807"/>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804112029"/>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434432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604772793"/>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282509443"/>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70509976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8326398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4887836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354511608"/>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35579670"/>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28131157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00936291"/>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5396823"/>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81452795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65984049"/>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808335"/>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96937301"/>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004870314"/>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90523833"/>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5223259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720898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86708401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195745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74686454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6985388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74867775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1548455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9339375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8515384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7705873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29710237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8089127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8238803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85042967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571106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344347565"/>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811442069"/>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59970259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6326956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4357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0753990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99352264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4274764"/>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75304351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8321201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3195271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154716317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611857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350680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58592323"/>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046672784"/>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550684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0930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09307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78104784"/>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13847184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31674181"/>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26566045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58085400"/>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91922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7003621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421690660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798833"/>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711282465"/>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493158068"/>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42051989"/>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70236568"/>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272975947"/>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1855931"/>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135980682"/>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722577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49421996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78304855"/>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64443712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191334"/>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070909530"/>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9285846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56170035"/>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9240469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469720539"/>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09617096"/>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7800030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58635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03422146"/>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99225223"/>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794202263"/>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7893493"/>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473937433"/>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731671699"/>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03861804"/>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64662547"/>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51591551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7688572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38194432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599418114"/>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751800364"/>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4656306"/>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728602275"/>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910858"/>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033130691"/>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085672676"/>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56735632"/>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87850786"/>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34983978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343780265"/>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247844277"/>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14693971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612811645"/>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57084406"/>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960782786"/>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690314"/>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98918629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632861599"/>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61908453"/>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54000"/>
            <a:ext cx="2925762" cy="8458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54000"/>
            <a:ext cx="8624888" cy="8458200"/>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7066475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B1E02022-E50F-4DA3-ADA3-3DF915B3F42D}"/>
              </a:ext>
            </a:extLst>
          </p:cNvPr>
          <p:cNvSpPr>
            <a:spLocks noChangeArrowheads="1"/>
          </p:cNvSpPr>
          <p:nvPr>
            <p:ph type="body" idx="1"/>
          </p:nvPr>
        </p:nvSpPr>
        <p:spPr bwMode="auto">
          <a:xfrm>
            <a:off x="1270000" y="5029200"/>
            <a:ext cx="10464800" cy="113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1027" name="Rectangle 2">
            <a:extLst>
              <a:ext uri="{FF2B5EF4-FFF2-40B4-BE49-F238E27FC236}">
                <a16:creationId xmlns:a16="http://schemas.microsoft.com/office/drawing/2014/main" id="{57C56AC0-C769-4ECC-AF2C-E33D54F040D8}"/>
              </a:ext>
            </a:extLst>
          </p:cNvPr>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DD469518-45C8-4BB9-9CB2-EB029D13DB28}"/>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0243" name="Rectangle 2">
            <a:extLst>
              <a:ext uri="{FF2B5EF4-FFF2-40B4-BE49-F238E27FC236}">
                <a16:creationId xmlns:a16="http://schemas.microsoft.com/office/drawing/2014/main" id="{5BFDB77A-1DAE-492D-9661-492487D83527}"/>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a:extLst>
              <a:ext uri="{FF2B5EF4-FFF2-40B4-BE49-F238E27FC236}">
                <a16:creationId xmlns:a16="http://schemas.microsoft.com/office/drawing/2014/main" id="{B69DCBC3-E68C-4537-AADB-9210301A2F4A}"/>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1267" name="Rectangle 2">
            <a:extLst>
              <a:ext uri="{FF2B5EF4-FFF2-40B4-BE49-F238E27FC236}">
                <a16:creationId xmlns:a16="http://schemas.microsoft.com/office/drawing/2014/main" id="{08D03561-9B75-4310-8868-2CA3592BB61C}"/>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a:extLst>
              <a:ext uri="{FF2B5EF4-FFF2-40B4-BE49-F238E27FC236}">
                <a16:creationId xmlns:a16="http://schemas.microsoft.com/office/drawing/2014/main" id="{A39B096A-6303-4A51-B1A6-13FADB237262}"/>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2291" name="Rectangle 2">
            <a:extLst>
              <a:ext uri="{FF2B5EF4-FFF2-40B4-BE49-F238E27FC236}">
                <a16:creationId xmlns:a16="http://schemas.microsoft.com/office/drawing/2014/main" id="{A8ACBB8C-71AF-46DD-BADF-EC5AE07A3970}"/>
              </a:ext>
            </a:extLst>
          </p:cNvPr>
          <p:cNvSpPr>
            <a:spLocks noChangeArrowheads="1"/>
          </p:cNvSpPr>
          <p:nvPr>
            <p:ph type="body" idx="1"/>
          </p:nvPr>
        </p:nvSpPr>
        <p:spPr bwMode="auto">
          <a:xfrm>
            <a:off x="7772400" y="2768600"/>
            <a:ext cx="39624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72E9B7BE-BA2D-427E-B8A4-D42EF4F0E141}"/>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3315" name="Rectangle 2">
            <a:extLst>
              <a:ext uri="{FF2B5EF4-FFF2-40B4-BE49-F238E27FC236}">
                <a16:creationId xmlns:a16="http://schemas.microsoft.com/office/drawing/2014/main" id="{B0B5622E-BF05-4A94-B346-428327037D52}"/>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AA753363-FFB8-4269-A6A2-B3545932DE66}"/>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2051" name="Rectangle 2">
            <a:extLst>
              <a:ext uri="{FF2B5EF4-FFF2-40B4-BE49-F238E27FC236}">
                <a16:creationId xmlns:a16="http://schemas.microsoft.com/office/drawing/2014/main" id="{52948A16-5B98-4DB0-AD3D-D4A2ACFAE56F}"/>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id="{2036CC59-837A-4E11-963A-DE3A3465E825}"/>
              </a:ext>
            </a:extLst>
          </p:cNvPr>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D07AF5A9-72B6-4526-BFD5-AA627BFC2A27}"/>
              </a:ext>
            </a:extLst>
          </p:cNvPr>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a:extLst>
              <a:ext uri="{FF2B5EF4-FFF2-40B4-BE49-F238E27FC236}">
                <a16:creationId xmlns:a16="http://schemas.microsoft.com/office/drawing/2014/main" id="{6C280C93-A99B-42DC-8BF9-7426D6CF4813}"/>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EC0AB767-AAD8-4AC8-8BEB-412B1BD4D000}"/>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a:extLst>
              <a:ext uri="{FF2B5EF4-FFF2-40B4-BE49-F238E27FC236}">
                <a16:creationId xmlns:a16="http://schemas.microsoft.com/office/drawing/2014/main" id="{7289D462-9A24-4D56-B97C-20477EB3B72D}"/>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7171" name="Rectangle 2">
            <a:extLst>
              <a:ext uri="{FF2B5EF4-FFF2-40B4-BE49-F238E27FC236}">
                <a16:creationId xmlns:a16="http://schemas.microsoft.com/office/drawing/2014/main" id="{17E4E011-DA7E-4FA3-85A2-C4A530FC8973}"/>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a:extLst>
              <a:ext uri="{FF2B5EF4-FFF2-40B4-BE49-F238E27FC236}">
                <a16:creationId xmlns:a16="http://schemas.microsoft.com/office/drawing/2014/main" id="{7C8C2F85-F6C6-4DFD-AF19-1AC22BF9D0D9}"/>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8195" name="Rectangle 2">
            <a:extLst>
              <a:ext uri="{FF2B5EF4-FFF2-40B4-BE49-F238E27FC236}">
                <a16:creationId xmlns:a16="http://schemas.microsoft.com/office/drawing/2014/main" id="{9BD2EF1E-D766-445A-B496-433F05E8E77A}"/>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422E66F4-8975-4578-92EE-F9E491373104}"/>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a:extLst>
              <a:ext uri="{FF2B5EF4-FFF2-40B4-BE49-F238E27FC236}">
                <a16:creationId xmlns:a16="http://schemas.microsoft.com/office/drawing/2014/main" id="{294F5540-9F1C-4252-B293-0C4096E75295}"/>
              </a:ext>
            </a:extLst>
          </p:cNvPr>
          <p:cNvSpPr>
            <a:spLocks/>
          </p:cNvSpPr>
          <p:nvPr/>
        </p:nvSpPr>
        <p:spPr bwMode="auto">
          <a:xfrm>
            <a:off x="558800" y="-501650"/>
            <a:ext cx="11595100" cy="1003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1pPr>
            <a:lvl2pPr marL="742950" indent="-285750" algn="ctr">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2pPr>
            <a:lvl3pPr marL="1143000" indent="-228600" algn="ctr">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3pPr>
            <a:lvl4pPr marL="1600200" indent="-228600" algn="ctr">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4pPr>
            <a:lvl5pPr marL="2057400" indent="-228600" algn="ctr">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358775" algn="l"/>
                <a:tab pos="449263"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1800" b="1">
                <a:latin typeface="Arial" panose="020B0604020202020204" pitchFamily="34" charset="0"/>
                <a:cs typeface="Arial" panose="020B0604020202020204" pitchFamily="34" charset="0"/>
                <a:sym typeface="Arial" panose="020B0604020202020204" pitchFamily="34" charset="0"/>
              </a:rPr>
              <a:t>5	Specificiteit in krachttraining</a:t>
            </a:r>
          </a:p>
          <a:p>
            <a:pPr algn="l" eaLnBrk="1" hangingPunct="1"/>
            <a:endParaRPr lang="en-US" altLang="nl-NL" sz="1800" b="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b="1">
                <a:latin typeface="Arial" panose="020B0604020202020204" pitchFamily="34" charset="0"/>
                <a:cs typeface="Arial" panose="020B0604020202020204" pitchFamily="34" charset="0"/>
                <a:sym typeface="Arial" panose="020B0604020202020204" pitchFamily="34" charset="0"/>
              </a:rPr>
              <a:t>5.1	Specificiteit en transfer of training</a:t>
            </a:r>
          </a:p>
          <a:p>
            <a:pPr algn="l" eaLnBrk="1" hangingPunct="1"/>
            <a:endParaRPr lang="en-US" altLang="nl-NL" sz="1800" i="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i="1">
                <a:latin typeface="Arial" panose="020B0604020202020204" pitchFamily="34" charset="0"/>
                <a:cs typeface="Arial" panose="020B0604020202020204" pitchFamily="34" charset="0"/>
                <a:sym typeface="Arial" panose="020B0604020202020204" pitchFamily="34" charset="0"/>
              </a:rPr>
              <a:t>5.2	       De beperkte transfer van kracht en vermogen</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5.2.1	Maximaal kracht en transfer </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5.2.2	Vermogen (power) en transfer</a:t>
            </a:r>
          </a:p>
          <a:p>
            <a:pPr algn="l" eaLnBrk="1" hangingPunct="1">
              <a:spcBef>
                <a:spcPts val="1000"/>
              </a:spcBef>
            </a:pPr>
            <a:endParaRPr lang="en-US" altLang="nl-NL" sz="1800" b="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i="1">
                <a:latin typeface="Arial" panose="020B0604020202020204" pitchFamily="34" charset="0"/>
                <a:cs typeface="Arial" panose="020B0604020202020204" pitchFamily="34" charset="0"/>
                <a:sym typeface="Arial" panose="020B0604020202020204" pitchFamily="34" charset="0"/>
              </a:rPr>
              <a:t>5.3	       Categorieën van specificiteit</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5.3.1	Bewegingsverwantschap door overeenkomsten in innerlijke bewegingsstructuur</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5.3.2	Bewegingsverwantschap door overeenkomsten in uiterlijke bewegingsstructuur</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5.3.3	Bewegingsverwantschap door overeenkomsten in energieleverantie</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5.3.4	Bewegingsverwantschap door overeenkomsten in sensoriek</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5.3.5	Bewegingsverwantschap door overeenkomsten in de intentie van de beweging</a:t>
            </a:r>
          </a:p>
          <a:p>
            <a:pPr algn="l" eaLnBrk="1" hangingPunct="1">
              <a:spcBef>
                <a:spcPts val="1000"/>
              </a:spcBef>
            </a:pPr>
            <a:endParaRPr lang="en-US" altLang="nl-NL" sz="1800" b="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i="1">
                <a:latin typeface="Arial" panose="020B0604020202020204" pitchFamily="34" charset="0"/>
                <a:cs typeface="Arial" panose="020B0604020202020204" pitchFamily="34" charset="0"/>
                <a:sym typeface="Arial" panose="020B0604020202020204" pitchFamily="34" charset="0"/>
              </a:rPr>
              <a:t>5.4	Halters versus krachtmachines</a:t>
            </a:r>
          </a:p>
          <a:p>
            <a:pPr algn="l" eaLnBrk="1" hangingPunct="1"/>
            <a:endParaRPr lang="en-US" altLang="nl-NL" sz="1800" i="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i="1">
                <a:latin typeface="Arial" panose="020B0604020202020204" pitchFamily="34" charset="0"/>
                <a:cs typeface="Arial" panose="020B0604020202020204" pitchFamily="34" charset="0"/>
                <a:sym typeface="Arial" panose="020B0604020202020204" pitchFamily="34" charset="0"/>
              </a:rPr>
              <a:t>5.5	       Beperkingen aan specificiteit van krachttraining</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5.5.1	Overload versus specificiteit</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5.5.2	Specificiteit in snelle en langzame sportbewegingen</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5.5.3	Open sportbewegingen en specificiteit</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5.5.4	Negatieve transfer</a:t>
            </a:r>
          </a:p>
          <a:p>
            <a:pPr algn="l" eaLnBrk="1" hangingPunct="1">
              <a:spcBef>
                <a:spcPts val="1000"/>
              </a:spcBef>
            </a:pPr>
            <a:endParaRPr lang="en-US" altLang="nl-NL" sz="1800" b="1">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1800" i="1">
                <a:latin typeface="Arial" panose="020B0604020202020204" pitchFamily="34" charset="0"/>
                <a:cs typeface="Arial" panose="020B0604020202020204" pitchFamily="34" charset="0"/>
                <a:sym typeface="Arial" panose="020B0604020202020204" pitchFamily="34" charset="0"/>
              </a:rPr>
              <a:t>5.6	       Voorbeeld: hamstring werking en specificiteit </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5.6.1	Specificiteit</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5.6.2	Bewegingsvrijheden van de hamstrings</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5.6.3	Excentrisch-concentrisch, of toch anders?</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5.6.4	Motorische controle en specificiteit</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5.6.5	Voetbal en atletiek</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5.6.6	Attractors en fluctuations</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5.6.7	Training</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5.6.8	Samenvattend</a:t>
            </a:r>
          </a:p>
          <a:p>
            <a:pPr eaLnBrk="1" hangingPunct="1"/>
            <a:endParaRPr lang="en-US" altLang="nl-NL" sz="1800">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a:extLst>
              <a:ext uri="{FF2B5EF4-FFF2-40B4-BE49-F238E27FC236}">
                <a16:creationId xmlns:a16="http://schemas.microsoft.com/office/drawing/2014/main" id="{6BB4A5C3-F008-4E00-B095-3550B96247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032000"/>
            <a:ext cx="78359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3555" name="Rectangle 2">
            <a:extLst>
              <a:ext uri="{FF2B5EF4-FFF2-40B4-BE49-F238E27FC236}">
                <a16:creationId xmlns:a16="http://schemas.microsoft.com/office/drawing/2014/main" id="{BE711810-B4FF-4FCE-A13C-364CB622D877}"/>
              </a:ext>
            </a:extLst>
          </p:cNvPr>
          <p:cNvSpPr>
            <a:spLocks/>
          </p:cNvSpPr>
          <p:nvPr/>
        </p:nvSpPr>
        <p:spPr bwMode="auto">
          <a:xfrm>
            <a:off x="203200" y="117475"/>
            <a:ext cx="36417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Het schillenmodel</a:t>
            </a:r>
          </a:p>
        </p:txBody>
      </p:sp>
      <p:grpSp>
        <p:nvGrpSpPr>
          <p:cNvPr id="24581" name="Group 5">
            <a:extLst>
              <a:ext uri="{FF2B5EF4-FFF2-40B4-BE49-F238E27FC236}">
                <a16:creationId xmlns:a16="http://schemas.microsoft.com/office/drawing/2014/main" id="{6AABF0FA-C383-43FE-BE42-0DF97E5F2938}"/>
              </a:ext>
            </a:extLst>
          </p:cNvPr>
          <p:cNvGrpSpPr>
            <a:grpSpLocks/>
          </p:cNvGrpSpPr>
          <p:nvPr/>
        </p:nvGrpSpPr>
        <p:grpSpPr bwMode="auto">
          <a:xfrm>
            <a:off x="279400" y="1892300"/>
            <a:ext cx="8415338" cy="1565275"/>
            <a:chOff x="0" y="0"/>
            <a:chExt cx="5301" cy="986"/>
          </a:xfrm>
        </p:grpSpPr>
        <p:sp>
          <p:nvSpPr>
            <p:cNvPr id="23557" name="Rectangle 3">
              <a:extLst>
                <a:ext uri="{FF2B5EF4-FFF2-40B4-BE49-F238E27FC236}">
                  <a16:creationId xmlns:a16="http://schemas.microsoft.com/office/drawing/2014/main" id="{0E074CEA-59E6-491C-9C38-18C988A28BB5}"/>
                </a:ext>
              </a:extLst>
            </p:cNvPr>
            <p:cNvSpPr>
              <a:spLocks/>
            </p:cNvSpPr>
            <p:nvPr/>
          </p:nvSpPr>
          <p:spPr bwMode="auto">
            <a:xfrm>
              <a:off x="0" y="0"/>
              <a:ext cx="3448" cy="584"/>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38100" tIns="38100" rIns="38100" bIns="3810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eaLnBrk="1" hangingPunct="1"/>
              <a:r>
                <a:rPr lang="en-US" altLang="nl-NL" sz="3000">
                  <a:latin typeface="Arial" panose="020B0604020202020204" pitchFamily="34" charset="0"/>
                  <a:cs typeface="Arial" panose="020B0604020202020204" pitchFamily="34" charset="0"/>
                  <a:sym typeface="Arial" panose="020B0604020202020204" pitchFamily="34" charset="0"/>
                </a:rPr>
                <a:t>vergelijkbare ROM in de bewegende gewrichten</a:t>
              </a:r>
            </a:p>
          </p:txBody>
        </p:sp>
        <p:sp>
          <p:nvSpPr>
            <p:cNvPr id="23558" name="Line 4">
              <a:extLst>
                <a:ext uri="{FF2B5EF4-FFF2-40B4-BE49-F238E27FC236}">
                  <a16:creationId xmlns:a16="http://schemas.microsoft.com/office/drawing/2014/main" id="{E7324BAE-C67E-477B-ABD1-0E1B6A94CE3F}"/>
                </a:ext>
              </a:extLst>
            </p:cNvPr>
            <p:cNvSpPr>
              <a:spLocks noChangeShapeType="1"/>
            </p:cNvSpPr>
            <p:nvPr/>
          </p:nvSpPr>
          <p:spPr bwMode="auto">
            <a:xfrm rot="10800000">
              <a:off x="3280" y="439"/>
              <a:ext cx="2021" cy="547"/>
            </a:xfrm>
            <a:prstGeom prst="line">
              <a:avLst/>
            </a:prstGeom>
            <a:noFill/>
            <a:ln w="63500">
              <a:solidFill>
                <a:srgbClr val="FF3F18"/>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additive="base">
                                        <p:cTn id="7" dur="500" fill="hold"/>
                                        <p:tgtEl>
                                          <p:spTgt spid="24581"/>
                                        </p:tgtEl>
                                        <p:attrNameLst>
                                          <p:attrName>ppt_x</p:attrName>
                                        </p:attrNameLst>
                                      </p:cBhvr>
                                      <p:tavLst>
                                        <p:tav tm="0">
                                          <p:val>
                                            <p:strVal val="0-#ppt_w/2"/>
                                          </p:val>
                                        </p:tav>
                                        <p:tav tm="100000">
                                          <p:val>
                                            <p:strVal val="#ppt_x"/>
                                          </p:val>
                                        </p:tav>
                                      </p:tavLst>
                                    </p:anim>
                                    <p:anim calcmode="lin" valueType="num">
                                      <p:cBhvr additive="base">
                                        <p:cTn id="8" dur="500" fill="hold"/>
                                        <p:tgtEl>
                                          <p:spTgt spid="245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a:extLst>
              <a:ext uri="{FF2B5EF4-FFF2-40B4-BE49-F238E27FC236}">
                <a16:creationId xmlns:a16="http://schemas.microsoft.com/office/drawing/2014/main" id="{7C703877-84A7-4EBB-AA0F-4F4A599123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8500" y="88900"/>
            <a:ext cx="4114800" cy="549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4579" name="Picture 2">
            <a:extLst>
              <a:ext uri="{FF2B5EF4-FFF2-40B4-BE49-F238E27FC236}">
                <a16:creationId xmlns:a16="http://schemas.microsoft.com/office/drawing/2014/main" id="{2E81CEB6-A7E2-4AFF-8CD4-F51DEF21BE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 y="5295900"/>
            <a:ext cx="522605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4580" name="Picture 3">
            <a:extLst>
              <a:ext uri="{FF2B5EF4-FFF2-40B4-BE49-F238E27FC236}">
                <a16:creationId xmlns:a16="http://schemas.microsoft.com/office/drawing/2014/main" id="{69410FB4-16F4-4555-B253-7B3BB5F770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3400" y="5738813"/>
            <a:ext cx="3835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4581" name="Rectangle 4">
            <a:extLst>
              <a:ext uri="{FF2B5EF4-FFF2-40B4-BE49-F238E27FC236}">
                <a16:creationId xmlns:a16="http://schemas.microsoft.com/office/drawing/2014/main" id="{D2CBA0A2-4C13-4BB1-8DEC-819C00DC9F3F}"/>
              </a:ext>
            </a:extLst>
          </p:cNvPr>
          <p:cNvSpPr>
            <a:spLocks/>
          </p:cNvSpPr>
          <p:nvPr/>
        </p:nvSpPr>
        <p:spPr bwMode="auto">
          <a:xfrm>
            <a:off x="977900" y="9061450"/>
            <a:ext cx="11391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eaLnBrk="1" hangingPunct="1"/>
            <a:r>
              <a:rPr lang="en-US" altLang="nl-NL" sz="3000">
                <a:latin typeface="Arial" panose="020B0604020202020204" pitchFamily="34" charset="0"/>
                <a:cs typeface="Arial" panose="020B0604020202020204" pitchFamily="34" charset="0"/>
                <a:sym typeface="Arial" panose="020B0604020202020204" pitchFamily="34" charset="0"/>
              </a:rPr>
              <a:t>samenwerking tussen spieren: m. Erector spinae en Hamstrings</a:t>
            </a:r>
          </a:p>
        </p:txBody>
      </p:sp>
      <p:pic>
        <p:nvPicPr>
          <p:cNvPr id="24582" name="Picture 5">
            <a:extLst>
              <a:ext uri="{FF2B5EF4-FFF2-40B4-BE49-F238E27FC236}">
                <a16:creationId xmlns:a16="http://schemas.microsoft.com/office/drawing/2014/main" id="{37554537-8542-4117-A661-6970701BCD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40913" y="5207000"/>
            <a:ext cx="3074987"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a:extLst>
              <a:ext uri="{FF2B5EF4-FFF2-40B4-BE49-F238E27FC236}">
                <a16:creationId xmlns:a16="http://schemas.microsoft.com/office/drawing/2014/main" id="{8DEC3308-4D85-4D10-9502-BEC6F6594C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032000"/>
            <a:ext cx="78359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5603" name="Rectangle 2">
            <a:extLst>
              <a:ext uri="{FF2B5EF4-FFF2-40B4-BE49-F238E27FC236}">
                <a16:creationId xmlns:a16="http://schemas.microsoft.com/office/drawing/2014/main" id="{C2CBF4DF-CBD3-432B-8C05-05B198BF2416}"/>
              </a:ext>
            </a:extLst>
          </p:cNvPr>
          <p:cNvSpPr>
            <a:spLocks/>
          </p:cNvSpPr>
          <p:nvPr/>
        </p:nvSpPr>
        <p:spPr bwMode="auto">
          <a:xfrm>
            <a:off x="203200" y="117475"/>
            <a:ext cx="36417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Het schillenmodel</a:t>
            </a:r>
          </a:p>
        </p:txBody>
      </p:sp>
      <p:grpSp>
        <p:nvGrpSpPr>
          <p:cNvPr id="26629" name="Group 5">
            <a:extLst>
              <a:ext uri="{FF2B5EF4-FFF2-40B4-BE49-F238E27FC236}">
                <a16:creationId xmlns:a16="http://schemas.microsoft.com/office/drawing/2014/main" id="{8DC07296-2C12-479D-A15B-189C2F7B5660}"/>
              </a:ext>
            </a:extLst>
          </p:cNvPr>
          <p:cNvGrpSpPr>
            <a:grpSpLocks/>
          </p:cNvGrpSpPr>
          <p:nvPr/>
        </p:nvGrpSpPr>
        <p:grpSpPr bwMode="auto">
          <a:xfrm>
            <a:off x="279400" y="2108200"/>
            <a:ext cx="6062663" cy="2035175"/>
            <a:chOff x="0" y="0"/>
            <a:chExt cx="3819" cy="1282"/>
          </a:xfrm>
        </p:grpSpPr>
        <p:sp>
          <p:nvSpPr>
            <p:cNvPr id="25605" name="Rectangle 3">
              <a:extLst>
                <a:ext uri="{FF2B5EF4-FFF2-40B4-BE49-F238E27FC236}">
                  <a16:creationId xmlns:a16="http://schemas.microsoft.com/office/drawing/2014/main" id="{3470B996-717E-4650-94BD-42A962D9DCEF}"/>
                </a:ext>
              </a:extLst>
            </p:cNvPr>
            <p:cNvSpPr>
              <a:spLocks/>
            </p:cNvSpPr>
            <p:nvPr/>
          </p:nvSpPr>
          <p:spPr bwMode="auto">
            <a:xfrm>
              <a:off x="0" y="0"/>
              <a:ext cx="3448" cy="312"/>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38100" tIns="38100" rIns="38100" bIns="3810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eaLnBrk="1" hangingPunct="1"/>
              <a:r>
                <a:rPr lang="en-US" altLang="nl-NL" sz="3000">
                  <a:latin typeface="Arial" panose="020B0604020202020204" pitchFamily="34" charset="0"/>
                  <a:cs typeface="Arial" panose="020B0604020202020204" pitchFamily="34" charset="0"/>
                  <a:sym typeface="Arial" panose="020B0604020202020204" pitchFamily="34" charset="0"/>
                </a:rPr>
                <a:t>vergelijkbare  intentie</a:t>
              </a:r>
            </a:p>
          </p:txBody>
        </p:sp>
        <p:sp>
          <p:nvSpPr>
            <p:cNvPr id="25606" name="Line 4">
              <a:extLst>
                <a:ext uri="{FF2B5EF4-FFF2-40B4-BE49-F238E27FC236}">
                  <a16:creationId xmlns:a16="http://schemas.microsoft.com/office/drawing/2014/main" id="{10D20646-37E9-4944-9F2B-9767AFB3DFEF}"/>
                </a:ext>
              </a:extLst>
            </p:cNvPr>
            <p:cNvSpPr>
              <a:spLocks noChangeShapeType="1"/>
            </p:cNvSpPr>
            <p:nvPr/>
          </p:nvSpPr>
          <p:spPr bwMode="auto">
            <a:xfrm rot="10800000">
              <a:off x="2886" y="247"/>
              <a:ext cx="933" cy="1035"/>
            </a:xfrm>
            <a:prstGeom prst="line">
              <a:avLst/>
            </a:prstGeom>
            <a:noFill/>
            <a:ln w="63500">
              <a:solidFill>
                <a:srgbClr val="FF3F18"/>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additive="base">
                                        <p:cTn id="7" dur="500" fill="hold"/>
                                        <p:tgtEl>
                                          <p:spTgt spid="26629"/>
                                        </p:tgtEl>
                                        <p:attrNameLst>
                                          <p:attrName>ppt_x</p:attrName>
                                        </p:attrNameLst>
                                      </p:cBhvr>
                                      <p:tavLst>
                                        <p:tav tm="0">
                                          <p:val>
                                            <p:strVal val="0-#ppt_w/2"/>
                                          </p:val>
                                        </p:tav>
                                        <p:tav tm="100000">
                                          <p:val>
                                            <p:strVal val="#ppt_x"/>
                                          </p:val>
                                        </p:tav>
                                      </p:tavLst>
                                    </p:anim>
                                    <p:anim calcmode="lin" valueType="num">
                                      <p:cBhvr additive="base">
                                        <p:cTn id="8" dur="500" fill="hold"/>
                                        <p:tgtEl>
                                          <p:spTgt spid="266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a:extLst>
              <a:ext uri="{FF2B5EF4-FFF2-40B4-BE49-F238E27FC236}">
                <a16:creationId xmlns:a16="http://schemas.microsoft.com/office/drawing/2014/main" id="{35021B2E-F19F-454F-8448-D0462CD5DA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00" y="2197100"/>
            <a:ext cx="2908300"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6627" name="Picture 2">
            <a:extLst>
              <a:ext uri="{FF2B5EF4-FFF2-40B4-BE49-F238E27FC236}">
                <a16:creationId xmlns:a16="http://schemas.microsoft.com/office/drawing/2014/main" id="{23289E2B-5EA9-4723-8B7F-5A5986F389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600" y="2679700"/>
            <a:ext cx="87884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6628" name="Freeform 3">
            <a:extLst>
              <a:ext uri="{FF2B5EF4-FFF2-40B4-BE49-F238E27FC236}">
                <a16:creationId xmlns:a16="http://schemas.microsoft.com/office/drawing/2014/main" id="{74D8F13B-562A-4CD4-AF08-C4DFF8F5AE09}"/>
              </a:ext>
            </a:extLst>
          </p:cNvPr>
          <p:cNvSpPr>
            <a:spLocks/>
          </p:cNvSpPr>
          <p:nvPr/>
        </p:nvSpPr>
        <p:spPr bwMode="auto">
          <a:xfrm>
            <a:off x="819150" y="3797300"/>
            <a:ext cx="2328863" cy="3136900"/>
          </a:xfrm>
          <a:custGeom>
            <a:avLst/>
            <a:gdLst>
              <a:gd name="T0" fmla="*/ 2191179 w 19587"/>
              <a:gd name="T1" fmla="*/ 0 h 21600"/>
              <a:gd name="T2" fmla="*/ 276898089 w 19587"/>
              <a:gd name="T3" fmla="*/ 455562112 h 21600"/>
              <a:gd name="T4" fmla="*/ 0 60000 65536"/>
              <a:gd name="T5" fmla="*/ 0 60000 65536"/>
            </a:gdLst>
            <a:ahLst/>
            <a:cxnLst>
              <a:cxn ang="T4">
                <a:pos x="T0" y="T1"/>
              </a:cxn>
              <a:cxn ang="T5">
                <a:pos x="T2" y="T3"/>
              </a:cxn>
            </a:cxnLst>
            <a:rect l="0" t="0" r="r" b="b"/>
            <a:pathLst>
              <a:path w="19587" h="21600">
                <a:moveTo>
                  <a:pt x="155" y="0"/>
                </a:moveTo>
                <a:cubicBezTo>
                  <a:pt x="-2013" y="7631"/>
                  <a:pt x="19278" y="17414"/>
                  <a:pt x="19587"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6629" name="Freeform 4">
            <a:extLst>
              <a:ext uri="{FF2B5EF4-FFF2-40B4-BE49-F238E27FC236}">
                <a16:creationId xmlns:a16="http://schemas.microsoft.com/office/drawing/2014/main" id="{20E7565A-6B11-4B80-BB0A-C22E62D42E3F}"/>
              </a:ext>
            </a:extLst>
          </p:cNvPr>
          <p:cNvSpPr>
            <a:spLocks/>
          </p:cNvSpPr>
          <p:nvPr/>
        </p:nvSpPr>
        <p:spPr bwMode="auto">
          <a:xfrm>
            <a:off x="3821113" y="3594100"/>
            <a:ext cx="1803400" cy="3341688"/>
          </a:xfrm>
          <a:custGeom>
            <a:avLst/>
            <a:gdLst>
              <a:gd name="T0" fmla="*/ 152373105 w 21344"/>
              <a:gd name="T1" fmla="*/ 0 h 21600"/>
              <a:gd name="T2" fmla="*/ 42838 w 21344"/>
              <a:gd name="T3" fmla="*/ 516985125 h 21600"/>
              <a:gd name="T4" fmla="*/ 0 60000 65536"/>
              <a:gd name="T5" fmla="*/ 0 60000 65536"/>
            </a:gdLst>
            <a:ahLst/>
            <a:cxnLst>
              <a:cxn ang="T4">
                <a:pos x="T0" y="T1"/>
              </a:cxn>
              <a:cxn ang="T5">
                <a:pos x="T2" y="T3"/>
              </a:cxn>
            </a:cxnLst>
            <a:rect l="0" t="0" r="r" b="b"/>
            <a:pathLst>
              <a:path w="21344" h="21600">
                <a:moveTo>
                  <a:pt x="21344" y="0"/>
                </a:moveTo>
                <a:cubicBezTo>
                  <a:pt x="7791" y="653"/>
                  <a:pt x="-256" y="18860"/>
                  <a:pt x="6"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6630" name="Rectangle 5">
            <a:extLst>
              <a:ext uri="{FF2B5EF4-FFF2-40B4-BE49-F238E27FC236}">
                <a16:creationId xmlns:a16="http://schemas.microsoft.com/office/drawing/2014/main" id="{1FF35383-C110-4B5D-BC7E-78247D625378}"/>
              </a:ext>
            </a:extLst>
          </p:cNvPr>
          <p:cNvSpPr>
            <a:spLocks/>
          </p:cNvSpPr>
          <p:nvPr/>
        </p:nvSpPr>
        <p:spPr bwMode="auto">
          <a:xfrm>
            <a:off x="800100" y="7004050"/>
            <a:ext cx="11391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eaLnBrk="1" hangingPunct="1"/>
            <a:r>
              <a:rPr lang="en-US" altLang="nl-NL" sz="3000">
                <a:latin typeface="Arial" panose="020B0604020202020204" pitchFamily="34" charset="0"/>
                <a:cs typeface="Arial" panose="020B0604020202020204" pitchFamily="34" charset="0"/>
                <a:sym typeface="Arial" panose="020B0604020202020204" pitchFamily="34" charset="0"/>
              </a:rPr>
              <a:t>intentie voor de afzet bij het lopen: geen rotaties bij toe off </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a:extLst>
              <a:ext uri="{FF2B5EF4-FFF2-40B4-BE49-F238E27FC236}">
                <a16:creationId xmlns:a16="http://schemas.microsoft.com/office/drawing/2014/main" id="{CFF55A32-C02C-4FFF-9745-6CB8674EFF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0" y="-254000"/>
            <a:ext cx="409575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7651" name="Picture 2">
            <a:extLst>
              <a:ext uri="{FF2B5EF4-FFF2-40B4-BE49-F238E27FC236}">
                <a16:creationId xmlns:a16="http://schemas.microsoft.com/office/drawing/2014/main" id="{6B36988F-234D-4AA8-8D8E-4D0554E4B8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0" y="4762500"/>
            <a:ext cx="8978900" cy="49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7652" name="Rectangle 3">
            <a:extLst>
              <a:ext uri="{FF2B5EF4-FFF2-40B4-BE49-F238E27FC236}">
                <a16:creationId xmlns:a16="http://schemas.microsoft.com/office/drawing/2014/main" id="{C9DC2C1B-F958-4944-8D61-01F377FDD61B}"/>
              </a:ext>
            </a:extLst>
          </p:cNvPr>
          <p:cNvSpPr>
            <a:spLocks/>
          </p:cNvSpPr>
          <p:nvPr/>
        </p:nvSpPr>
        <p:spPr bwMode="auto">
          <a:xfrm>
            <a:off x="190500" y="266700"/>
            <a:ext cx="43815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Hamstrings</a:t>
            </a:r>
          </a:p>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isometrische werking</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a:extLst>
              <a:ext uri="{FF2B5EF4-FFF2-40B4-BE49-F238E27FC236}">
                <a16:creationId xmlns:a16="http://schemas.microsoft.com/office/drawing/2014/main" id="{9EB6C875-FC75-4158-BD08-624D41F5F0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1612900"/>
            <a:ext cx="8788400" cy="572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8675" name="Rectangle 2">
            <a:extLst>
              <a:ext uri="{FF2B5EF4-FFF2-40B4-BE49-F238E27FC236}">
                <a16:creationId xmlns:a16="http://schemas.microsoft.com/office/drawing/2014/main" id="{C54EF72F-B921-43D3-AD20-BB0F3AF7A171}"/>
              </a:ext>
            </a:extLst>
          </p:cNvPr>
          <p:cNvSpPr>
            <a:spLocks/>
          </p:cNvSpPr>
          <p:nvPr/>
        </p:nvSpPr>
        <p:spPr bwMode="auto">
          <a:xfrm>
            <a:off x="190500" y="266700"/>
            <a:ext cx="43815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Hamstrings</a:t>
            </a:r>
          </a:p>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isometrische werking</a:t>
            </a:r>
          </a:p>
        </p:txBody>
      </p:sp>
      <p:sp>
        <p:nvSpPr>
          <p:cNvPr id="28676" name="Rectangle 3">
            <a:extLst>
              <a:ext uri="{FF2B5EF4-FFF2-40B4-BE49-F238E27FC236}">
                <a16:creationId xmlns:a16="http://schemas.microsoft.com/office/drawing/2014/main" id="{7B98E76C-E647-4EB5-A3F6-12A795115B28}"/>
              </a:ext>
            </a:extLst>
          </p:cNvPr>
          <p:cNvSpPr>
            <a:spLocks/>
          </p:cNvSpPr>
          <p:nvPr/>
        </p:nvSpPr>
        <p:spPr bwMode="auto">
          <a:xfrm>
            <a:off x="317500" y="7810500"/>
            <a:ext cx="12407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Controle over de kanteling van het bekken is voorwaarde voor het kunnen belasten van de hamstrings in isometrie en in hun optimum lengte.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a:extLst>
              <a:ext uri="{FF2B5EF4-FFF2-40B4-BE49-F238E27FC236}">
                <a16:creationId xmlns:a16="http://schemas.microsoft.com/office/drawing/2014/main" id="{8FA38877-418A-463F-90D3-A6C06A670D61}"/>
              </a:ext>
            </a:extLst>
          </p:cNvPr>
          <p:cNvSpPr>
            <a:spLocks/>
          </p:cNvSpPr>
          <p:nvPr/>
        </p:nvSpPr>
        <p:spPr bwMode="auto">
          <a:xfrm>
            <a:off x="203200" y="82550"/>
            <a:ext cx="24257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Hamstrings</a:t>
            </a:r>
          </a:p>
        </p:txBody>
      </p:sp>
      <p:pic>
        <p:nvPicPr>
          <p:cNvPr id="29699" name="Picture 2">
            <a:extLst>
              <a:ext uri="{FF2B5EF4-FFF2-40B4-BE49-F238E27FC236}">
                <a16:creationId xmlns:a16="http://schemas.microsoft.com/office/drawing/2014/main" id="{0B862EDF-665D-4F62-AB0E-A8C258AC3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4800" y="1168400"/>
            <a:ext cx="7023100" cy="500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9700" name="Rectangle 3">
            <a:extLst>
              <a:ext uri="{FF2B5EF4-FFF2-40B4-BE49-F238E27FC236}">
                <a16:creationId xmlns:a16="http://schemas.microsoft.com/office/drawing/2014/main" id="{23055554-978A-48BA-9CF9-D652AD744A6F}"/>
              </a:ext>
            </a:extLst>
          </p:cNvPr>
          <p:cNvSpPr>
            <a:spLocks/>
          </p:cNvSpPr>
          <p:nvPr/>
        </p:nvSpPr>
        <p:spPr bwMode="auto">
          <a:xfrm>
            <a:off x="317500" y="7277100"/>
            <a:ext cx="129413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De criteria voor hamstringtraining; </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 voldoende overload (één been gefixeerd) (1)</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 de hamstring wil de heup bewegen en de kniestrekking tegengaan (2)</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 in de optimumlengte (3)</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 waarbij het bekken kan bewegen om de optimum lengte te vinden (4).</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a:extLst>
              <a:ext uri="{FF2B5EF4-FFF2-40B4-BE49-F238E27FC236}">
                <a16:creationId xmlns:a16="http://schemas.microsoft.com/office/drawing/2014/main" id="{07ABF7CE-78DB-414C-AA12-72BD28350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506413"/>
            <a:ext cx="12620625" cy="778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0723" name="Rectangle 2">
            <a:extLst>
              <a:ext uri="{FF2B5EF4-FFF2-40B4-BE49-F238E27FC236}">
                <a16:creationId xmlns:a16="http://schemas.microsoft.com/office/drawing/2014/main" id="{6BC8291F-0E64-42CD-A95D-CB83134E1F9C}"/>
              </a:ext>
            </a:extLst>
          </p:cNvPr>
          <p:cNvSpPr>
            <a:spLocks/>
          </p:cNvSpPr>
          <p:nvPr/>
        </p:nvSpPr>
        <p:spPr bwMode="auto">
          <a:xfrm>
            <a:off x="762000" y="8559800"/>
            <a:ext cx="5961063"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F = fysiotherapeutisch handelen</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F/T = zowel fysiotherapeutische als conditionele aspecten</a:t>
            </a:r>
          </a:p>
          <a:p>
            <a:pPr algn="l" eaLnBrk="1" hangingPunct="1"/>
            <a:r>
              <a:rPr lang="en-US" altLang="nl-NL" sz="1800">
                <a:latin typeface="Arial" panose="020B0604020202020204" pitchFamily="34" charset="0"/>
                <a:cs typeface="Arial" panose="020B0604020202020204" pitchFamily="34" charset="0"/>
                <a:sym typeface="Arial" panose="020B0604020202020204" pitchFamily="34" charset="0"/>
              </a:rPr>
              <a:t>T = training en  conditionele aspecten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a:extLst>
              <a:ext uri="{FF2B5EF4-FFF2-40B4-BE49-F238E27FC236}">
                <a16:creationId xmlns:a16="http://schemas.microsoft.com/office/drawing/2014/main" id="{62632387-9FBF-449F-BB3C-932C37E908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0" y="2246313"/>
            <a:ext cx="5778500"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headEnd/>
                <a:tailEnd/>
              </a14:hiddenLine>
            </a:ext>
          </a:extLst>
        </p:spPr>
      </p:pic>
      <p:pic>
        <p:nvPicPr>
          <p:cNvPr id="15363" name="Picture 2">
            <a:extLst>
              <a:ext uri="{FF2B5EF4-FFF2-40B4-BE49-F238E27FC236}">
                <a16:creationId xmlns:a16="http://schemas.microsoft.com/office/drawing/2014/main" id="{30484A0E-5A74-4F19-BE43-FB584D45A9D5}"/>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3100" y="2286000"/>
            <a:ext cx="4957763"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5364" name="Rectangle 3">
            <a:extLst>
              <a:ext uri="{FF2B5EF4-FFF2-40B4-BE49-F238E27FC236}">
                <a16:creationId xmlns:a16="http://schemas.microsoft.com/office/drawing/2014/main" id="{1FB1E3FE-FC1B-4F44-A2D7-21171CBE5405}"/>
              </a:ext>
            </a:extLst>
          </p:cNvPr>
          <p:cNvSpPr>
            <a:spLocks/>
          </p:cNvSpPr>
          <p:nvPr/>
        </p:nvSpPr>
        <p:spPr bwMode="auto">
          <a:xfrm>
            <a:off x="1676400" y="8089900"/>
            <a:ext cx="918368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57799" bIns="0">
            <a:spAutoFit/>
          </a:bodyPr>
          <a:lstStyle>
            <a:lvl1pPr marL="57150"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kracht/snelheid		          kracht/lengte</a:t>
            </a:r>
          </a:p>
        </p:txBody>
      </p:sp>
      <p:sp>
        <p:nvSpPr>
          <p:cNvPr id="15365" name="Line 4">
            <a:extLst>
              <a:ext uri="{FF2B5EF4-FFF2-40B4-BE49-F238E27FC236}">
                <a16:creationId xmlns:a16="http://schemas.microsoft.com/office/drawing/2014/main" id="{E440800C-101C-4AEB-ABB0-F50DF4EFC359}"/>
              </a:ext>
            </a:extLst>
          </p:cNvPr>
          <p:cNvSpPr>
            <a:spLocks noChangeShapeType="1"/>
          </p:cNvSpPr>
          <p:nvPr/>
        </p:nvSpPr>
        <p:spPr bwMode="auto">
          <a:xfrm rot="10800000" flipH="1">
            <a:off x="952500" y="2017713"/>
            <a:ext cx="1106488" cy="738187"/>
          </a:xfrm>
          <a:prstGeom prst="line">
            <a:avLst/>
          </a:prstGeom>
          <a:noFill/>
          <a:ln w="101600">
            <a:solidFill>
              <a:srgbClr val="FF230D"/>
            </a:solidFill>
            <a:round/>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5366" name="Line 5">
            <a:extLst>
              <a:ext uri="{FF2B5EF4-FFF2-40B4-BE49-F238E27FC236}">
                <a16:creationId xmlns:a16="http://schemas.microsoft.com/office/drawing/2014/main" id="{C9D4C6D4-18CD-48B8-9351-2550240168C6}"/>
              </a:ext>
            </a:extLst>
          </p:cNvPr>
          <p:cNvSpPr>
            <a:spLocks noChangeShapeType="1"/>
          </p:cNvSpPr>
          <p:nvPr/>
        </p:nvSpPr>
        <p:spPr bwMode="auto">
          <a:xfrm rot="10800000">
            <a:off x="7378700" y="1792288"/>
            <a:ext cx="1854200" cy="1957387"/>
          </a:xfrm>
          <a:prstGeom prst="line">
            <a:avLst/>
          </a:prstGeom>
          <a:noFill/>
          <a:ln w="101600">
            <a:solidFill>
              <a:srgbClr val="FF230D"/>
            </a:solidFill>
            <a:round/>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5367" name="Rectangle 6">
            <a:extLst>
              <a:ext uri="{FF2B5EF4-FFF2-40B4-BE49-F238E27FC236}">
                <a16:creationId xmlns:a16="http://schemas.microsoft.com/office/drawing/2014/main" id="{CEC96367-0349-4B1F-A0B1-3E8608F2AAC4}"/>
              </a:ext>
            </a:extLst>
          </p:cNvPr>
          <p:cNvSpPr>
            <a:spLocks/>
          </p:cNvSpPr>
          <p:nvPr/>
        </p:nvSpPr>
        <p:spPr bwMode="auto">
          <a:xfrm>
            <a:off x="1600200" y="1308100"/>
            <a:ext cx="62452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57799" bIns="0">
            <a:spAutoFit/>
          </a:bodyPr>
          <a:lstStyle>
            <a:lvl1pPr marL="57150"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i="1">
                <a:solidFill>
                  <a:srgbClr val="FF1021"/>
                </a:solidFill>
                <a:latin typeface="Arial" panose="020B0604020202020204" pitchFamily="34" charset="0"/>
                <a:cs typeface="Arial" panose="020B0604020202020204" pitchFamily="34" charset="0"/>
                <a:sym typeface="Arial" panose="020B0604020202020204" pitchFamily="34" charset="0"/>
              </a:rPr>
              <a:t>max kracht en lengte/snelheid</a:t>
            </a:r>
          </a:p>
        </p:txBody>
      </p:sp>
      <p:sp>
        <p:nvSpPr>
          <p:cNvPr id="15368" name="Rectangle 7">
            <a:extLst>
              <a:ext uri="{FF2B5EF4-FFF2-40B4-BE49-F238E27FC236}">
                <a16:creationId xmlns:a16="http://schemas.microsoft.com/office/drawing/2014/main" id="{E296FAFA-AD1E-46FE-904A-0CCB4EFDFCFA}"/>
              </a:ext>
            </a:extLst>
          </p:cNvPr>
          <p:cNvSpPr>
            <a:spLocks/>
          </p:cNvSpPr>
          <p:nvPr/>
        </p:nvSpPr>
        <p:spPr bwMode="auto">
          <a:xfrm>
            <a:off x="203200" y="117475"/>
            <a:ext cx="569436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Maximaalkracht en transfer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a:extLst>
              <a:ext uri="{FF2B5EF4-FFF2-40B4-BE49-F238E27FC236}">
                <a16:creationId xmlns:a16="http://schemas.microsoft.com/office/drawing/2014/main" id="{6C7A8856-9F35-4162-B19E-484820AF7D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1663700"/>
            <a:ext cx="7061200" cy="5943600"/>
          </a:xfrm>
          <a:prstGeom prst="rect">
            <a:avLst/>
          </a:prstGeom>
          <a:noFill/>
          <a:ln>
            <a:noFill/>
          </a:ln>
          <a:extLst>
            <a:ext uri="{909E8E84-426E-40DD-AFC4-6F175D3DCCD1}">
              <a14:hiddenFill xmlns:a14="http://schemas.microsoft.com/office/drawing/2010/main">
                <a:solidFill>
                  <a:srgbClr val="FFFFFF">
                    <a:alpha val="36078"/>
                  </a:srgbClr>
                </a:solidFill>
              </a14:hiddenFill>
            </a:ext>
            <a:ext uri="{91240B29-F687-4F45-9708-019B960494DF}">
              <a14:hiddenLine xmlns:a14="http://schemas.microsoft.com/office/drawing/2010/main" w="12700">
                <a:solidFill>
                  <a:schemeClr val="tx1">
                    <a:alpha val="36078"/>
                  </a:schemeClr>
                </a:solidFill>
                <a:miter lim="800000"/>
                <a:headEnd/>
                <a:tailEnd/>
              </a14:hiddenLine>
            </a:ext>
          </a:extLst>
        </p:spPr>
      </p:pic>
      <p:grpSp>
        <p:nvGrpSpPr>
          <p:cNvPr id="17412" name="Group 4">
            <a:extLst>
              <a:ext uri="{FF2B5EF4-FFF2-40B4-BE49-F238E27FC236}">
                <a16:creationId xmlns:a16="http://schemas.microsoft.com/office/drawing/2014/main" id="{7DC63DC5-630C-4152-96EA-41767FA7AE00}"/>
              </a:ext>
            </a:extLst>
          </p:cNvPr>
          <p:cNvGrpSpPr>
            <a:grpSpLocks/>
          </p:cNvGrpSpPr>
          <p:nvPr/>
        </p:nvGrpSpPr>
        <p:grpSpPr bwMode="auto">
          <a:xfrm>
            <a:off x="406400" y="3632200"/>
            <a:ext cx="11522075" cy="444500"/>
            <a:chOff x="0" y="0"/>
            <a:chExt cx="7258" cy="280"/>
          </a:xfrm>
        </p:grpSpPr>
        <p:sp>
          <p:nvSpPr>
            <p:cNvPr id="16397" name="Line 2">
              <a:extLst>
                <a:ext uri="{FF2B5EF4-FFF2-40B4-BE49-F238E27FC236}">
                  <a16:creationId xmlns:a16="http://schemas.microsoft.com/office/drawing/2014/main" id="{B2FF049D-B055-44E8-9C39-550F090465F3}"/>
                </a:ext>
              </a:extLst>
            </p:cNvPr>
            <p:cNvSpPr>
              <a:spLocks noChangeShapeType="1"/>
            </p:cNvSpPr>
            <p:nvPr/>
          </p:nvSpPr>
          <p:spPr bwMode="auto">
            <a:xfrm>
              <a:off x="5" y="34"/>
              <a:ext cx="7253" cy="0"/>
            </a:xfrm>
            <a:prstGeom prst="line">
              <a:avLst/>
            </a:prstGeom>
            <a:noFill/>
            <a:ln w="63500">
              <a:solidFill>
                <a:srgbClr val="FF1827"/>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8" name="Rectangle 3">
              <a:extLst>
                <a:ext uri="{FF2B5EF4-FFF2-40B4-BE49-F238E27FC236}">
                  <a16:creationId xmlns:a16="http://schemas.microsoft.com/office/drawing/2014/main" id="{B8B66F84-CC8C-483B-B9C8-3585953C323B}"/>
                </a:ext>
              </a:extLst>
            </p:cNvPr>
            <p:cNvSpPr>
              <a:spLocks/>
            </p:cNvSpPr>
            <p:nvPr/>
          </p:nvSpPr>
          <p:spPr bwMode="auto">
            <a:xfrm>
              <a:off x="0" y="0"/>
              <a:ext cx="211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lvl1pPr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1pPr>
              <a:lvl2pPr marL="742950" indent="-28575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2pPr>
              <a:lvl3pPr marL="11430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3pPr>
              <a:lvl4pPr marL="16002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4pPr>
              <a:lvl5pPr marL="20574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a:solidFill>
                    <a:srgbClr val="FF071B"/>
                  </a:solidFill>
                  <a:latin typeface="Arial" panose="020B0604020202020204" pitchFamily="34" charset="0"/>
                  <a:cs typeface="Arial" panose="020B0604020202020204" pitchFamily="34" charset="0"/>
                  <a:sym typeface="Arial" panose="020B0604020202020204" pitchFamily="34" charset="0"/>
                </a:rPr>
                <a:t>MVC ongetraind= ±75%</a:t>
              </a:r>
            </a:p>
          </p:txBody>
        </p:sp>
      </p:grpSp>
      <p:grpSp>
        <p:nvGrpSpPr>
          <p:cNvPr id="17415" name="Group 7">
            <a:extLst>
              <a:ext uri="{FF2B5EF4-FFF2-40B4-BE49-F238E27FC236}">
                <a16:creationId xmlns:a16="http://schemas.microsoft.com/office/drawing/2014/main" id="{8EFD8A05-9E7B-4C7A-8535-9C2738C62222}"/>
              </a:ext>
            </a:extLst>
          </p:cNvPr>
          <p:cNvGrpSpPr>
            <a:grpSpLocks/>
          </p:cNvGrpSpPr>
          <p:nvPr/>
        </p:nvGrpSpPr>
        <p:grpSpPr bwMode="auto">
          <a:xfrm>
            <a:off x="384175" y="2255838"/>
            <a:ext cx="11536363" cy="444500"/>
            <a:chOff x="0" y="0"/>
            <a:chExt cx="7266" cy="280"/>
          </a:xfrm>
        </p:grpSpPr>
        <p:sp>
          <p:nvSpPr>
            <p:cNvPr id="16395" name="Line 5">
              <a:extLst>
                <a:ext uri="{FF2B5EF4-FFF2-40B4-BE49-F238E27FC236}">
                  <a16:creationId xmlns:a16="http://schemas.microsoft.com/office/drawing/2014/main" id="{C3B55368-71BD-4E58-9C44-FF1C06DE9850}"/>
                </a:ext>
              </a:extLst>
            </p:cNvPr>
            <p:cNvSpPr>
              <a:spLocks noChangeShapeType="1"/>
            </p:cNvSpPr>
            <p:nvPr/>
          </p:nvSpPr>
          <p:spPr bwMode="auto">
            <a:xfrm>
              <a:off x="13" y="34"/>
              <a:ext cx="7253" cy="0"/>
            </a:xfrm>
            <a:prstGeom prst="line">
              <a:avLst/>
            </a:prstGeom>
            <a:noFill/>
            <a:ln w="63500">
              <a:solidFill>
                <a:srgbClr val="2209FF"/>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6" name="Rectangle 6">
              <a:extLst>
                <a:ext uri="{FF2B5EF4-FFF2-40B4-BE49-F238E27FC236}">
                  <a16:creationId xmlns:a16="http://schemas.microsoft.com/office/drawing/2014/main" id="{9B973D2D-4E3E-470C-9F96-EAB807D82462}"/>
                </a:ext>
              </a:extLst>
            </p:cNvPr>
            <p:cNvSpPr>
              <a:spLocks/>
            </p:cNvSpPr>
            <p:nvPr/>
          </p:nvSpPr>
          <p:spPr bwMode="auto">
            <a:xfrm>
              <a:off x="0" y="0"/>
              <a:ext cx="444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lvl1pPr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1pPr>
              <a:lvl2pPr marL="742950" indent="-28575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2pPr>
              <a:lvl3pPr marL="11430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3pPr>
              <a:lvl4pPr marL="16002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4pPr>
              <a:lvl5pPr marL="20574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a:solidFill>
                    <a:srgbClr val="2209FF"/>
                  </a:solidFill>
                  <a:latin typeface="Arial" panose="020B0604020202020204" pitchFamily="34" charset="0"/>
                  <a:cs typeface="Arial" panose="020B0604020202020204" pitchFamily="34" charset="0"/>
                  <a:sym typeface="Arial" panose="020B0604020202020204" pitchFamily="34" charset="0"/>
                </a:rPr>
                <a:t>recrutering bewegingsspecifiek getraind = ±90-95%</a:t>
              </a:r>
            </a:p>
          </p:txBody>
        </p:sp>
      </p:grpSp>
      <p:grpSp>
        <p:nvGrpSpPr>
          <p:cNvPr id="17418" name="Group 10">
            <a:extLst>
              <a:ext uri="{FF2B5EF4-FFF2-40B4-BE49-F238E27FC236}">
                <a16:creationId xmlns:a16="http://schemas.microsoft.com/office/drawing/2014/main" id="{625F06B5-B9ED-419F-94BD-9DE95578F225}"/>
              </a:ext>
            </a:extLst>
          </p:cNvPr>
          <p:cNvGrpSpPr>
            <a:grpSpLocks/>
          </p:cNvGrpSpPr>
          <p:nvPr/>
        </p:nvGrpSpPr>
        <p:grpSpPr bwMode="auto">
          <a:xfrm>
            <a:off x="406400" y="2928938"/>
            <a:ext cx="11514138" cy="444500"/>
            <a:chOff x="0" y="0"/>
            <a:chExt cx="7253" cy="280"/>
          </a:xfrm>
        </p:grpSpPr>
        <p:sp>
          <p:nvSpPr>
            <p:cNvPr id="16393" name="Line 8">
              <a:extLst>
                <a:ext uri="{FF2B5EF4-FFF2-40B4-BE49-F238E27FC236}">
                  <a16:creationId xmlns:a16="http://schemas.microsoft.com/office/drawing/2014/main" id="{F177D8AB-ADB6-45CC-B580-7CFB95A394E4}"/>
                </a:ext>
              </a:extLst>
            </p:cNvPr>
            <p:cNvSpPr>
              <a:spLocks noChangeShapeType="1"/>
            </p:cNvSpPr>
            <p:nvPr/>
          </p:nvSpPr>
          <p:spPr bwMode="auto">
            <a:xfrm>
              <a:off x="0" y="50"/>
              <a:ext cx="7253" cy="0"/>
            </a:xfrm>
            <a:prstGeom prst="line">
              <a:avLst/>
            </a:prstGeom>
            <a:noFill/>
            <a:ln w="63500">
              <a:solidFill>
                <a:srgbClr val="26A754"/>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4" name="Rectangle 9">
              <a:extLst>
                <a:ext uri="{FF2B5EF4-FFF2-40B4-BE49-F238E27FC236}">
                  <a16:creationId xmlns:a16="http://schemas.microsoft.com/office/drawing/2014/main" id="{A95FAC11-4F6A-4CDF-A02B-BBF372A215D2}"/>
                </a:ext>
              </a:extLst>
            </p:cNvPr>
            <p:cNvSpPr>
              <a:spLocks/>
            </p:cNvSpPr>
            <p:nvPr/>
          </p:nvSpPr>
          <p:spPr bwMode="auto">
            <a:xfrm>
              <a:off x="2" y="0"/>
              <a:ext cx="4699"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lvl1pPr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1pPr>
              <a:lvl2pPr marL="742950" indent="-28575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2pPr>
              <a:lvl3pPr marL="11430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3pPr>
              <a:lvl4pPr marL="16002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4pPr>
              <a:lvl5pPr marL="20574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a:solidFill>
                    <a:srgbClr val="26A754"/>
                  </a:solidFill>
                  <a:latin typeface="Arial" panose="020B0604020202020204" pitchFamily="34" charset="0"/>
                  <a:cs typeface="Arial" panose="020B0604020202020204" pitchFamily="34" charset="0"/>
                  <a:sym typeface="Arial" panose="020B0604020202020204" pitchFamily="34" charset="0"/>
                </a:rPr>
                <a:t>recrutering niet bewegingsspecifiek getraind = &lt;&lt; 90%</a:t>
              </a:r>
            </a:p>
          </p:txBody>
        </p:sp>
      </p:grpSp>
      <p:sp>
        <p:nvSpPr>
          <p:cNvPr id="17419" name="Rectangle 11">
            <a:extLst>
              <a:ext uri="{FF2B5EF4-FFF2-40B4-BE49-F238E27FC236}">
                <a16:creationId xmlns:a16="http://schemas.microsoft.com/office/drawing/2014/main" id="{030E5C84-E643-4CD6-A3B1-5612ECEABA98}"/>
              </a:ext>
            </a:extLst>
          </p:cNvPr>
          <p:cNvSpPr>
            <a:spLocks/>
          </p:cNvSpPr>
          <p:nvPr/>
        </p:nvSpPr>
        <p:spPr bwMode="auto">
          <a:xfrm>
            <a:off x="7785100" y="1828800"/>
            <a:ext cx="45021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lvl1pPr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1pPr>
            <a:lvl2pPr marL="742950" indent="-28575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2pPr>
            <a:lvl3pPr marL="11430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3pPr>
            <a:lvl4pPr marL="16002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4pPr>
            <a:lvl5pPr marL="20574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i="1">
                <a:solidFill>
                  <a:srgbClr val="2209FF"/>
                </a:solidFill>
                <a:latin typeface="Arial" panose="020B0604020202020204" pitchFamily="34" charset="0"/>
                <a:cs typeface="Arial" panose="020B0604020202020204" pitchFamily="34" charset="0"/>
                <a:sym typeface="Arial" panose="020B0604020202020204" pitchFamily="34" charset="0"/>
              </a:rPr>
              <a:t>hoogspringer gaat hoogspringen</a:t>
            </a:r>
          </a:p>
        </p:txBody>
      </p:sp>
      <p:sp>
        <p:nvSpPr>
          <p:cNvPr id="17420" name="Rectangle 12">
            <a:extLst>
              <a:ext uri="{FF2B5EF4-FFF2-40B4-BE49-F238E27FC236}">
                <a16:creationId xmlns:a16="http://schemas.microsoft.com/office/drawing/2014/main" id="{39DBAD71-FE50-4567-8BB6-7FE609CDB9F4}"/>
              </a:ext>
            </a:extLst>
          </p:cNvPr>
          <p:cNvSpPr>
            <a:spLocks/>
          </p:cNvSpPr>
          <p:nvPr/>
        </p:nvSpPr>
        <p:spPr bwMode="auto">
          <a:xfrm>
            <a:off x="7835900" y="2527300"/>
            <a:ext cx="441801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lvl1pPr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1pPr>
            <a:lvl2pPr marL="742950" indent="-28575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2pPr>
            <a:lvl3pPr marL="11430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3pPr>
            <a:lvl4pPr marL="16002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4pPr>
            <a:lvl5pPr marL="2057400" indent="-228600" algn="ctr">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508000" algn="l"/>
                <a:tab pos="1003300" algn="l"/>
                <a:tab pos="1511300" algn="l"/>
                <a:tab pos="2019300" algn="l"/>
                <a:tab pos="2540000" algn="l"/>
                <a:tab pos="3035300" algn="l"/>
                <a:tab pos="3543300" algn="l"/>
                <a:tab pos="4051300" algn="l"/>
                <a:tab pos="4546600" algn="l"/>
                <a:tab pos="5054600" algn="l"/>
                <a:tab pos="5562600" algn="l"/>
                <a:tab pos="6057900"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i="1">
                <a:solidFill>
                  <a:srgbClr val="26A754"/>
                </a:solidFill>
                <a:latin typeface="Arial" panose="020B0604020202020204" pitchFamily="34" charset="0"/>
                <a:cs typeface="Arial" panose="020B0604020202020204" pitchFamily="34" charset="0"/>
                <a:sym typeface="Arial" panose="020B0604020202020204" pitchFamily="34" charset="0"/>
              </a:rPr>
              <a:t>hoogspringer gaat speerwerpen</a:t>
            </a:r>
          </a:p>
        </p:txBody>
      </p:sp>
      <p:sp>
        <p:nvSpPr>
          <p:cNvPr id="16392" name="Rectangle 13">
            <a:extLst>
              <a:ext uri="{FF2B5EF4-FFF2-40B4-BE49-F238E27FC236}">
                <a16:creationId xmlns:a16="http://schemas.microsoft.com/office/drawing/2014/main" id="{D65CB931-B97B-4537-9C25-B60F3D7A9867}"/>
              </a:ext>
            </a:extLst>
          </p:cNvPr>
          <p:cNvSpPr>
            <a:spLocks/>
          </p:cNvSpPr>
          <p:nvPr/>
        </p:nvSpPr>
        <p:spPr bwMode="auto">
          <a:xfrm>
            <a:off x="203200" y="117475"/>
            <a:ext cx="569436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Maximaalkracht en transfer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0-#ppt_w/2"/>
                                          </p:val>
                                        </p:tav>
                                        <p:tav tm="100000">
                                          <p:val>
                                            <p:strVal val="#ppt_x"/>
                                          </p:val>
                                        </p:tav>
                                      </p:tavLst>
                                    </p:anim>
                                    <p:anim calcmode="lin" valueType="num">
                                      <p:cBhvr additive="base">
                                        <p:cTn id="8"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7415"/>
                                        </p:tgtEl>
                                        <p:attrNameLst>
                                          <p:attrName>style.visibility</p:attrName>
                                        </p:attrNameLst>
                                      </p:cBhvr>
                                      <p:to>
                                        <p:strVal val="visible"/>
                                      </p:to>
                                    </p:set>
                                    <p:anim calcmode="lin" valueType="num">
                                      <p:cBhvr additive="base">
                                        <p:cTn id="13" dur="500" fill="hold"/>
                                        <p:tgtEl>
                                          <p:spTgt spid="17415"/>
                                        </p:tgtEl>
                                        <p:attrNameLst>
                                          <p:attrName>ppt_x</p:attrName>
                                        </p:attrNameLst>
                                      </p:cBhvr>
                                      <p:tavLst>
                                        <p:tav tm="0">
                                          <p:val>
                                            <p:strVal val="0-#ppt_w/2"/>
                                          </p:val>
                                        </p:tav>
                                        <p:tav tm="100000">
                                          <p:val>
                                            <p:strVal val="#ppt_x"/>
                                          </p:val>
                                        </p:tav>
                                      </p:tavLst>
                                    </p:anim>
                                    <p:anim calcmode="lin" valueType="num">
                                      <p:cBhvr additive="base">
                                        <p:cTn id="14" dur="500" fill="hold"/>
                                        <p:tgtEl>
                                          <p:spTgt spid="17415"/>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2" fill="hold" grpId="0" nodeType="afterEffect">
                                  <p:stCondLst>
                                    <p:cond delay="0"/>
                                  </p:stCondLst>
                                  <p:childTnLst>
                                    <p:set>
                                      <p:cBhvr>
                                        <p:cTn id="17" dur="1" fill="hold">
                                          <p:stCondLst>
                                            <p:cond delay="0"/>
                                          </p:stCondLst>
                                        </p:cTn>
                                        <p:tgtEl>
                                          <p:spTgt spid="17419"/>
                                        </p:tgtEl>
                                        <p:attrNameLst>
                                          <p:attrName>style.visibility</p:attrName>
                                        </p:attrNameLst>
                                      </p:cBhvr>
                                      <p:to>
                                        <p:strVal val="visible"/>
                                      </p:to>
                                    </p:set>
                                    <p:anim calcmode="lin" valueType="num">
                                      <p:cBhvr additive="base">
                                        <p:cTn id="18" dur="500" fill="hold"/>
                                        <p:tgtEl>
                                          <p:spTgt spid="17419"/>
                                        </p:tgtEl>
                                        <p:attrNameLst>
                                          <p:attrName>ppt_x</p:attrName>
                                        </p:attrNameLst>
                                      </p:cBhvr>
                                      <p:tavLst>
                                        <p:tav tm="0">
                                          <p:val>
                                            <p:strVal val="1+#ppt_w/2"/>
                                          </p:val>
                                        </p:tav>
                                        <p:tav tm="100000">
                                          <p:val>
                                            <p:strVal val="#ppt_x"/>
                                          </p:val>
                                        </p:tav>
                                      </p:tavLst>
                                    </p:anim>
                                    <p:anim calcmode="lin" valueType="num">
                                      <p:cBhvr additive="base">
                                        <p:cTn id="19" dur="500" fill="hold"/>
                                        <p:tgtEl>
                                          <p:spTgt spid="17419"/>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nodeType="clickEffect">
                                  <p:stCondLst>
                                    <p:cond delay="0"/>
                                  </p:stCondLst>
                                  <p:childTnLst>
                                    <p:set>
                                      <p:cBhvr>
                                        <p:cTn id="23" dur="1" fill="hold">
                                          <p:stCondLst>
                                            <p:cond delay="0"/>
                                          </p:stCondLst>
                                        </p:cTn>
                                        <p:tgtEl>
                                          <p:spTgt spid="17418"/>
                                        </p:tgtEl>
                                        <p:attrNameLst>
                                          <p:attrName>style.visibility</p:attrName>
                                        </p:attrNameLst>
                                      </p:cBhvr>
                                      <p:to>
                                        <p:strVal val="visible"/>
                                      </p:to>
                                    </p:set>
                                    <p:anim calcmode="lin" valueType="num">
                                      <p:cBhvr additive="base">
                                        <p:cTn id="24" dur="500" fill="hold"/>
                                        <p:tgtEl>
                                          <p:spTgt spid="17418"/>
                                        </p:tgtEl>
                                        <p:attrNameLst>
                                          <p:attrName>ppt_x</p:attrName>
                                        </p:attrNameLst>
                                      </p:cBhvr>
                                      <p:tavLst>
                                        <p:tav tm="0">
                                          <p:val>
                                            <p:strVal val="0-#ppt_w/2"/>
                                          </p:val>
                                        </p:tav>
                                        <p:tav tm="100000">
                                          <p:val>
                                            <p:strVal val="#ppt_x"/>
                                          </p:val>
                                        </p:tav>
                                      </p:tavLst>
                                    </p:anim>
                                    <p:anim calcmode="lin" valueType="num">
                                      <p:cBhvr additive="base">
                                        <p:cTn id="25" dur="500" fill="hold"/>
                                        <p:tgtEl>
                                          <p:spTgt spid="17418"/>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 presetClass="entr" presetSubtype="2" fill="hold" grpId="0" nodeType="afterEffect">
                                  <p:stCondLst>
                                    <p:cond delay="0"/>
                                  </p:stCondLst>
                                  <p:childTnLst>
                                    <p:set>
                                      <p:cBhvr>
                                        <p:cTn id="28" dur="1" fill="hold">
                                          <p:stCondLst>
                                            <p:cond delay="0"/>
                                          </p:stCondLst>
                                        </p:cTn>
                                        <p:tgtEl>
                                          <p:spTgt spid="17420"/>
                                        </p:tgtEl>
                                        <p:attrNameLst>
                                          <p:attrName>style.visibility</p:attrName>
                                        </p:attrNameLst>
                                      </p:cBhvr>
                                      <p:to>
                                        <p:strVal val="visible"/>
                                      </p:to>
                                    </p:set>
                                    <p:anim calcmode="lin" valueType="num">
                                      <p:cBhvr additive="base">
                                        <p:cTn id="29" dur="500" fill="hold"/>
                                        <p:tgtEl>
                                          <p:spTgt spid="17420"/>
                                        </p:tgtEl>
                                        <p:attrNameLst>
                                          <p:attrName>ppt_x</p:attrName>
                                        </p:attrNameLst>
                                      </p:cBhvr>
                                      <p:tavLst>
                                        <p:tav tm="0">
                                          <p:val>
                                            <p:strVal val="1+#ppt_w/2"/>
                                          </p:val>
                                        </p:tav>
                                        <p:tav tm="100000">
                                          <p:val>
                                            <p:strVal val="#ppt_x"/>
                                          </p:val>
                                        </p:tav>
                                      </p:tavLst>
                                    </p:anim>
                                    <p:anim calcmode="lin" valueType="num">
                                      <p:cBhvr additive="base">
                                        <p:cTn id="30" dur="500" fill="hold"/>
                                        <p:tgtEl>
                                          <p:spTgt spid="17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autoUpdateAnimBg="0"/>
      <p:bldP spid="1742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a:extLst>
              <a:ext uri="{FF2B5EF4-FFF2-40B4-BE49-F238E27FC236}">
                <a16:creationId xmlns:a16="http://schemas.microsoft.com/office/drawing/2014/main" id="{C7127915-6BF3-4CD6-ADEC-7FB3557EAA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794000"/>
            <a:ext cx="116776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1" name="Rectangle 2">
            <a:extLst>
              <a:ext uri="{FF2B5EF4-FFF2-40B4-BE49-F238E27FC236}">
                <a16:creationId xmlns:a16="http://schemas.microsoft.com/office/drawing/2014/main" id="{EF364B01-33C3-4F4D-9A8F-5C1A09908BF5}"/>
              </a:ext>
            </a:extLst>
          </p:cNvPr>
          <p:cNvSpPr>
            <a:spLocks/>
          </p:cNvSpPr>
          <p:nvPr/>
        </p:nvSpPr>
        <p:spPr bwMode="auto">
          <a:xfrm>
            <a:off x="203200" y="82550"/>
            <a:ext cx="463708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Vermogen en transfer </a:t>
            </a:r>
          </a:p>
        </p:txBody>
      </p:sp>
      <p:sp>
        <p:nvSpPr>
          <p:cNvPr id="17412" name="Rectangle 3">
            <a:extLst>
              <a:ext uri="{FF2B5EF4-FFF2-40B4-BE49-F238E27FC236}">
                <a16:creationId xmlns:a16="http://schemas.microsoft.com/office/drawing/2014/main" id="{93409484-CF83-4A52-98FE-D056B8B2B9D5}"/>
              </a:ext>
            </a:extLst>
          </p:cNvPr>
          <p:cNvSpPr>
            <a:spLocks/>
          </p:cNvSpPr>
          <p:nvPr/>
        </p:nvSpPr>
        <p:spPr bwMode="auto">
          <a:xfrm>
            <a:off x="723900" y="7283450"/>
            <a:ext cx="115570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6985"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a) Een kracht-snelheid relatie met de verschuiving als gevolg van het trainen met hoge contractiesnelheden. </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b) Idem, nu met een verschuiving van de grafiek als gevolg van het trainen met zware halterlasten.</a:t>
            </a:r>
          </a:p>
          <a:p>
            <a:pPr algn="l" eaLnBrk="1" hangingPunct="1"/>
            <a:r>
              <a:rPr lang="en-US" altLang="nl-NL" sz="2400">
                <a:latin typeface="Arial" panose="020B0604020202020204" pitchFamily="34" charset="0"/>
                <a:cs typeface="Arial" panose="020B0604020202020204" pitchFamily="34" charset="0"/>
                <a:sym typeface="Arial" panose="020B0604020202020204" pitchFamily="34" charset="0"/>
              </a:rPr>
              <a:t>c) Vermogenscurve (gestippelde lijn).</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a:extLst>
              <a:ext uri="{FF2B5EF4-FFF2-40B4-BE49-F238E27FC236}">
                <a16:creationId xmlns:a16="http://schemas.microsoft.com/office/drawing/2014/main" id="{941B17BC-1F11-433F-BD72-25664A84A8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6500" y="1282700"/>
            <a:ext cx="74231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8435" name="Picture 2">
            <a:extLst>
              <a:ext uri="{FF2B5EF4-FFF2-40B4-BE49-F238E27FC236}">
                <a16:creationId xmlns:a16="http://schemas.microsoft.com/office/drawing/2014/main" id="{5AAD9C60-26ED-4E3C-AD3A-7C437C96B1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5702300"/>
            <a:ext cx="865505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8436" name="Rectangle 3">
            <a:extLst>
              <a:ext uri="{FF2B5EF4-FFF2-40B4-BE49-F238E27FC236}">
                <a16:creationId xmlns:a16="http://schemas.microsoft.com/office/drawing/2014/main" id="{D582AC10-9A76-443D-9B0C-C589A4CA925C}"/>
              </a:ext>
            </a:extLst>
          </p:cNvPr>
          <p:cNvSpPr>
            <a:spLocks/>
          </p:cNvSpPr>
          <p:nvPr/>
        </p:nvSpPr>
        <p:spPr bwMode="auto">
          <a:xfrm>
            <a:off x="203200" y="82550"/>
            <a:ext cx="435768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Vermogen en stijgtijd</a:t>
            </a:r>
          </a:p>
        </p:txBody>
      </p:sp>
      <p:sp>
        <p:nvSpPr>
          <p:cNvPr id="18437" name="Freeform 4">
            <a:extLst>
              <a:ext uri="{FF2B5EF4-FFF2-40B4-BE49-F238E27FC236}">
                <a16:creationId xmlns:a16="http://schemas.microsoft.com/office/drawing/2014/main" id="{C7F27339-FDA9-48A6-AC63-B7C111420725}"/>
              </a:ext>
            </a:extLst>
          </p:cNvPr>
          <p:cNvSpPr>
            <a:spLocks/>
          </p:cNvSpPr>
          <p:nvPr/>
        </p:nvSpPr>
        <p:spPr bwMode="auto">
          <a:xfrm>
            <a:off x="2768600" y="2030413"/>
            <a:ext cx="4102100" cy="141287"/>
          </a:xfrm>
          <a:custGeom>
            <a:avLst/>
            <a:gdLst>
              <a:gd name="T0" fmla="*/ 0 w 21600"/>
              <a:gd name="T1" fmla="*/ 374560 h 19006"/>
              <a:gd name="T2" fmla="*/ 458261923 w 21600"/>
              <a:gd name="T3" fmla="*/ 1133247 h 19006"/>
              <a:gd name="T4" fmla="*/ 779038167 w 21600"/>
              <a:gd name="T5" fmla="*/ 90023 h 19006"/>
              <a:gd name="T6" fmla="*/ 0 60000 65536"/>
              <a:gd name="T7" fmla="*/ 0 60000 65536"/>
              <a:gd name="T8" fmla="*/ 0 60000 65536"/>
            </a:gdLst>
            <a:ahLst/>
            <a:cxnLst>
              <a:cxn ang="T6">
                <a:pos x="T0" y="T1"/>
              </a:cxn>
              <a:cxn ang="T7">
                <a:pos x="T2" y="T3"/>
              </a:cxn>
              <a:cxn ang="T8">
                <a:pos x="T4" y="T5"/>
              </a:cxn>
            </a:cxnLst>
            <a:rect l="0" t="0" r="r" b="b"/>
            <a:pathLst>
              <a:path w="21600" h="19006">
                <a:moveTo>
                  <a:pt x="0" y="5237"/>
                </a:moveTo>
                <a:cubicBezTo>
                  <a:pt x="1899" y="16935"/>
                  <a:pt x="11247" y="17874"/>
                  <a:pt x="12706" y="18966"/>
                </a:cubicBezTo>
                <a:cubicBezTo>
                  <a:pt x="14165" y="20059"/>
                  <a:pt x="20619" y="-1541"/>
                  <a:pt x="21600" y="88"/>
                </a:cubicBezTo>
              </a:path>
            </a:pathLst>
          </a:custGeom>
          <a:noFill/>
          <a:ln w="38100" cap="flat">
            <a:solidFill>
              <a:srgbClr val="E3FF0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8438" name="Freeform 5">
            <a:extLst>
              <a:ext uri="{FF2B5EF4-FFF2-40B4-BE49-F238E27FC236}">
                <a16:creationId xmlns:a16="http://schemas.microsoft.com/office/drawing/2014/main" id="{12B977F3-9D90-4EE4-9210-5288455BE6DA}"/>
              </a:ext>
            </a:extLst>
          </p:cNvPr>
          <p:cNvSpPr>
            <a:spLocks/>
          </p:cNvSpPr>
          <p:nvPr/>
        </p:nvSpPr>
        <p:spPr bwMode="auto">
          <a:xfrm>
            <a:off x="1130300" y="6362700"/>
            <a:ext cx="4483100" cy="279400"/>
          </a:xfrm>
          <a:custGeom>
            <a:avLst/>
            <a:gdLst>
              <a:gd name="T0" fmla="*/ 0 w 21600"/>
              <a:gd name="T1" fmla="*/ 3614091 h 21600"/>
              <a:gd name="T2" fmla="*/ 569353908 w 21600"/>
              <a:gd name="T3" fmla="*/ 2299798 h 21600"/>
              <a:gd name="T4" fmla="*/ 930471556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2244" y="20634"/>
                  <a:pt x="9734" y="19273"/>
                  <a:pt x="13217" y="13745"/>
                </a:cubicBezTo>
                <a:cubicBezTo>
                  <a:pt x="16538" y="8476"/>
                  <a:pt x="21150" y="1292"/>
                  <a:pt x="21600" y="0"/>
                </a:cubicBezTo>
              </a:path>
            </a:pathLst>
          </a:custGeom>
          <a:noFill/>
          <a:ln w="38100" cap="flat">
            <a:solidFill>
              <a:srgbClr val="E3FF0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8439" name="Rectangle 6">
            <a:extLst>
              <a:ext uri="{FF2B5EF4-FFF2-40B4-BE49-F238E27FC236}">
                <a16:creationId xmlns:a16="http://schemas.microsoft.com/office/drawing/2014/main" id="{54509F0B-7BE2-4C8D-8223-FF7A6E97CA9B}"/>
              </a:ext>
            </a:extLst>
          </p:cNvPr>
          <p:cNvSpPr>
            <a:spLocks/>
          </p:cNvSpPr>
          <p:nvPr/>
        </p:nvSpPr>
        <p:spPr bwMode="auto">
          <a:xfrm>
            <a:off x="8750300" y="1778000"/>
            <a:ext cx="25527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i="1">
                <a:latin typeface="Arial" panose="020B0604020202020204" pitchFamily="34" charset="0"/>
                <a:cs typeface="Arial" panose="020B0604020202020204" pitchFamily="34" charset="0"/>
                <a:sym typeface="Arial" panose="020B0604020202020204" pitchFamily="34" charset="0"/>
              </a:rPr>
              <a:t>countermovement</a:t>
            </a:r>
          </a:p>
        </p:txBody>
      </p:sp>
      <p:sp>
        <p:nvSpPr>
          <p:cNvPr id="18440" name="Rectangle 7">
            <a:extLst>
              <a:ext uri="{FF2B5EF4-FFF2-40B4-BE49-F238E27FC236}">
                <a16:creationId xmlns:a16="http://schemas.microsoft.com/office/drawing/2014/main" id="{E5AB6323-63D6-4BD7-AAE6-530C75B8A168}"/>
              </a:ext>
            </a:extLst>
          </p:cNvPr>
          <p:cNvSpPr>
            <a:spLocks/>
          </p:cNvSpPr>
          <p:nvPr/>
        </p:nvSpPr>
        <p:spPr bwMode="auto">
          <a:xfrm>
            <a:off x="9563100" y="6286500"/>
            <a:ext cx="34417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i="1">
                <a:latin typeface="Arial" panose="020B0604020202020204" pitchFamily="34" charset="0"/>
                <a:cs typeface="Arial" panose="020B0604020202020204" pitchFamily="34" charset="0"/>
                <a:sym typeface="Arial" panose="020B0604020202020204" pitchFamily="34" charset="0"/>
              </a:rPr>
              <a:t>geen countermovement</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C1DB59E9-0731-4874-8255-19335D191E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1400" y="1117600"/>
            <a:ext cx="78359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9459" name="Rectangle 2">
            <a:extLst>
              <a:ext uri="{FF2B5EF4-FFF2-40B4-BE49-F238E27FC236}">
                <a16:creationId xmlns:a16="http://schemas.microsoft.com/office/drawing/2014/main" id="{23ACD2B1-4041-41A3-B666-D98F7F3A52DE}"/>
              </a:ext>
            </a:extLst>
          </p:cNvPr>
          <p:cNvSpPr>
            <a:spLocks/>
          </p:cNvSpPr>
          <p:nvPr/>
        </p:nvSpPr>
        <p:spPr bwMode="auto">
          <a:xfrm>
            <a:off x="203200" y="117475"/>
            <a:ext cx="36417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Het schillenmodel</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a:extLst>
              <a:ext uri="{FF2B5EF4-FFF2-40B4-BE49-F238E27FC236}">
                <a16:creationId xmlns:a16="http://schemas.microsoft.com/office/drawing/2014/main" id="{3EB3B0C6-DCEB-4F98-9637-D43A42CCAA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032000"/>
            <a:ext cx="78359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83" name="Rectangle 2">
            <a:extLst>
              <a:ext uri="{FF2B5EF4-FFF2-40B4-BE49-F238E27FC236}">
                <a16:creationId xmlns:a16="http://schemas.microsoft.com/office/drawing/2014/main" id="{8C90F867-EEE8-4008-94FC-C00857D61D61}"/>
              </a:ext>
            </a:extLst>
          </p:cNvPr>
          <p:cNvSpPr>
            <a:spLocks/>
          </p:cNvSpPr>
          <p:nvPr/>
        </p:nvSpPr>
        <p:spPr bwMode="auto">
          <a:xfrm>
            <a:off x="203200" y="117475"/>
            <a:ext cx="36417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Het schillenmodel</a:t>
            </a:r>
          </a:p>
        </p:txBody>
      </p:sp>
      <p:grpSp>
        <p:nvGrpSpPr>
          <p:cNvPr id="21509" name="Group 5">
            <a:extLst>
              <a:ext uri="{FF2B5EF4-FFF2-40B4-BE49-F238E27FC236}">
                <a16:creationId xmlns:a16="http://schemas.microsoft.com/office/drawing/2014/main" id="{2ED46E58-79A9-4379-831C-2F2EF67F4D6E}"/>
              </a:ext>
            </a:extLst>
          </p:cNvPr>
          <p:cNvGrpSpPr>
            <a:grpSpLocks/>
          </p:cNvGrpSpPr>
          <p:nvPr/>
        </p:nvGrpSpPr>
        <p:grpSpPr bwMode="auto">
          <a:xfrm>
            <a:off x="127000" y="901700"/>
            <a:ext cx="7269163" cy="2898775"/>
            <a:chOff x="0" y="0"/>
            <a:chExt cx="4579" cy="1826"/>
          </a:xfrm>
        </p:grpSpPr>
        <p:sp>
          <p:nvSpPr>
            <p:cNvPr id="20485" name="Rectangle 3">
              <a:extLst>
                <a:ext uri="{FF2B5EF4-FFF2-40B4-BE49-F238E27FC236}">
                  <a16:creationId xmlns:a16="http://schemas.microsoft.com/office/drawing/2014/main" id="{6CBC4DE4-8BEA-4D4B-A6DD-C270EA448D62}"/>
                </a:ext>
              </a:extLst>
            </p:cNvPr>
            <p:cNvSpPr>
              <a:spLocks/>
            </p:cNvSpPr>
            <p:nvPr/>
          </p:nvSpPr>
          <p:spPr bwMode="auto">
            <a:xfrm>
              <a:off x="0" y="0"/>
              <a:ext cx="3000" cy="14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38100" tIns="38100" rIns="38100" bIns="3810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3000">
                  <a:latin typeface="Arial" panose="020B0604020202020204" pitchFamily="34" charset="0"/>
                  <a:cs typeface="Arial" panose="020B0604020202020204" pitchFamily="34" charset="0"/>
                  <a:sym typeface="Arial" panose="020B0604020202020204" pitchFamily="34" charset="0"/>
                </a:rPr>
                <a:t>Typen spiercontractie</a:t>
              </a:r>
            </a:p>
            <a:p>
              <a:pPr algn="l" eaLnBrk="1" hangingPunct="1"/>
              <a:r>
                <a:rPr lang="en-US" altLang="nl-NL" sz="3000">
                  <a:latin typeface="Arial" panose="020B0604020202020204" pitchFamily="34" charset="0"/>
                  <a:cs typeface="Arial" panose="020B0604020202020204" pitchFamily="34" charset="0"/>
                  <a:sym typeface="Arial" panose="020B0604020202020204" pitchFamily="34" charset="0"/>
                </a:rPr>
                <a:t>isometrisch + elastisch</a:t>
              </a:r>
            </a:p>
            <a:p>
              <a:pPr algn="l" eaLnBrk="1" hangingPunct="1"/>
              <a:r>
                <a:rPr lang="en-US" altLang="nl-NL" sz="3000">
                  <a:latin typeface="Arial" panose="020B0604020202020204" pitchFamily="34" charset="0"/>
                  <a:cs typeface="Arial" panose="020B0604020202020204" pitchFamily="34" charset="0"/>
                  <a:sym typeface="Arial" panose="020B0604020202020204" pitchFamily="34" charset="0"/>
                </a:rPr>
                <a:t>excentrisch</a:t>
              </a:r>
            </a:p>
            <a:p>
              <a:pPr algn="l" eaLnBrk="1" hangingPunct="1"/>
              <a:r>
                <a:rPr lang="en-US" altLang="nl-NL" sz="3000">
                  <a:latin typeface="Arial" panose="020B0604020202020204" pitchFamily="34" charset="0"/>
                  <a:cs typeface="Arial" panose="020B0604020202020204" pitchFamily="34" charset="0"/>
                  <a:sym typeface="Arial" panose="020B0604020202020204" pitchFamily="34" charset="0"/>
                </a:rPr>
                <a:t>concentrisch (power)</a:t>
              </a:r>
            </a:p>
            <a:p>
              <a:pPr algn="l" eaLnBrk="1" hangingPunct="1"/>
              <a:r>
                <a:rPr lang="en-US" altLang="nl-NL" sz="3000">
                  <a:latin typeface="Arial" panose="020B0604020202020204" pitchFamily="34" charset="0"/>
                  <a:cs typeface="Arial" panose="020B0604020202020204" pitchFamily="34" charset="0"/>
                  <a:sym typeface="Arial" panose="020B0604020202020204" pitchFamily="34" charset="0"/>
                </a:rPr>
                <a:t>stijgtijd</a:t>
              </a:r>
            </a:p>
          </p:txBody>
        </p:sp>
        <p:sp>
          <p:nvSpPr>
            <p:cNvPr id="20486" name="Line 4">
              <a:extLst>
                <a:ext uri="{FF2B5EF4-FFF2-40B4-BE49-F238E27FC236}">
                  <a16:creationId xmlns:a16="http://schemas.microsoft.com/office/drawing/2014/main" id="{EE5769A4-F78C-419F-8E75-713AA09554A9}"/>
                </a:ext>
              </a:extLst>
            </p:cNvPr>
            <p:cNvSpPr>
              <a:spLocks noChangeShapeType="1"/>
            </p:cNvSpPr>
            <p:nvPr/>
          </p:nvSpPr>
          <p:spPr bwMode="auto">
            <a:xfrm rot="10800000">
              <a:off x="2448" y="941"/>
              <a:ext cx="2131" cy="885"/>
            </a:xfrm>
            <a:prstGeom prst="line">
              <a:avLst/>
            </a:prstGeom>
            <a:noFill/>
            <a:ln w="63500">
              <a:solidFill>
                <a:srgbClr val="FF3F18"/>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additive="base">
                                        <p:cTn id="7" dur="500" fill="hold"/>
                                        <p:tgtEl>
                                          <p:spTgt spid="21509"/>
                                        </p:tgtEl>
                                        <p:attrNameLst>
                                          <p:attrName>ppt_x</p:attrName>
                                        </p:attrNameLst>
                                      </p:cBhvr>
                                      <p:tavLst>
                                        <p:tav tm="0">
                                          <p:val>
                                            <p:strVal val="0-#ppt_w/2"/>
                                          </p:val>
                                        </p:tav>
                                        <p:tav tm="100000">
                                          <p:val>
                                            <p:strVal val="#ppt_x"/>
                                          </p:val>
                                        </p:tav>
                                      </p:tavLst>
                                    </p:anim>
                                    <p:anim calcmode="lin" valueType="num">
                                      <p:cBhvr additive="base">
                                        <p:cTn id="8" dur="500" fill="hold"/>
                                        <p:tgtEl>
                                          <p:spTgt spid="215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a:extLst>
              <a:ext uri="{FF2B5EF4-FFF2-40B4-BE49-F238E27FC236}">
                <a16:creationId xmlns:a16="http://schemas.microsoft.com/office/drawing/2014/main" id="{F349E28B-3150-4DC5-8D0D-B5081203B8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2900" y="609600"/>
            <a:ext cx="6273800" cy="636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1507" name="Rectangle 2">
            <a:extLst>
              <a:ext uri="{FF2B5EF4-FFF2-40B4-BE49-F238E27FC236}">
                <a16:creationId xmlns:a16="http://schemas.microsoft.com/office/drawing/2014/main" id="{B0F7936E-D818-43D8-859E-0D2649BA1136}"/>
              </a:ext>
            </a:extLst>
          </p:cNvPr>
          <p:cNvSpPr>
            <a:spLocks/>
          </p:cNvSpPr>
          <p:nvPr/>
        </p:nvSpPr>
        <p:spPr bwMode="auto">
          <a:xfrm>
            <a:off x="0" y="7372350"/>
            <a:ext cx="130048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algn="l" eaLnBrk="1" hangingPunct="1"/>
            <a:r>
              <a:rPr lang="en-US" altLang="nl-NL" sz="2400" i="1">
                <a:latin typeface="Arial" panose="020B0604020202020204" pitchFamily="34" charset="0"/>
                <a:cs typeface="Arial" panose="020B0604020202020204" pitchFamily="34" charset="0"/>
                <a:sym typeface="Arial" panose="020B0604020202020204" pitchFamily="34" charset="0"/>
              </a:rPr>
              <a:t>Wanneer de centrifuge langzaam draait (links, lage bewegingsintensiteit) kunnen de spieren buiten hun specialiteit werken. Bij hoge bewegingsintensiteit (rechts), worden de spieren in hun specialiteit gedwongen en kunnen ze alleen nog maar in hun specialiteit bijdragen aan de prestatie.</a:t>
            </a:r>
          </a:p>
          <a:p>
            <a:pPr algn="l" eaLnBrk="1" hangingPunct="1"/>
            <a:r>
              <a:rPr lang="en-US" altLang="nl-NL" sz="2400" i="1">
                <a:latin typeface="Arial" panose="020B0604020202020204" pitchFamily="34" charset="0"/>
                <a:cs typeface="Arial" panose="020B0604020202020204" pitchFamily="34" charset="0"/>
                <a:sym typeface="Arial" panose="020B0604020202020204" pitchFamily="34" charset="0"/>
              </a:rPr>
              <a:t>De overgang van veelzijdige werking naar specialisatie kan geleidelijk gebeuren (boven, de overgang van het blauwe naar het groene bereik), maar kan ook plotseling optreden (onder).</a:t>
            </a:r>
          </a:p>
        </p:txBody>
      </p:sp>
      <p:sp>
        <p:nvSpPr>
          <p:cNvPr id="21508" name="Rectangle 3">
            <a:extLst>
              <a:ext uri="{FF2B5EF4-FFF2-40B4-BE49-F238E27FC236}">
                <a16:creationId xmlns:a16="http://schemas.microsoft.com/office/drawing/2014/main" id="{E9425154-4AEF-4831-A41C-22B3B9CB96F3}"/>
              </a:ext>
            </a:extLst>
          </p:cNvPr>
          <p:cNvSpPr>
            <a:spLocks/>
          </p:cNvSpPr>
          <p:nvPr/>
        </p:nvSpPr>
        <p:spPr bwMode="auto">
          <a:xfrm>
            <a:off x="203200" y="171450"/>
            <a:ext cx="20113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sz="2400" i="1">
                <a:latin typeface="Arial" panose="020B0604020202020204" pitchFamily="34" charset="0"/>
                <a:cs typeface="Arial" panose="020B0604020202020204" pitchFamily="34" charset="0"/>
                <a:sym typeface="Arial" panose="020B0604020202020204" pitchFamily="34" charset="0"/>
              </a:rPr>
              <a:t>intramusculair</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a:extLst>
              <a:ext uri="{FF2B5EF4-FFF2-40B4-BE49-F238E27FC236}">
                <a16:creationId xmlns:a16="http://schemas.microsoft.com/office/drawing/2014/main" id="{A0819300-F5AF-47E3-82DD-C4F67934A2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032000"/>
            <a:ext cx="78359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2531" name="Rectangle 2">
            <a:extLst>
              <a:ext uri="{FF2B5EF4-FFF2-40B4-BE49-F238E27FC236}">
                <a16:creationId xmlns:a16="http://schemas.microsoft.com/office/drawing/2014/main" id="{347FC949-DF2C-418E-9FD2-DAEC426C38D8}"/>
              </a:ext>
            </a:extLst>
          </p:cNvPr>
          <p:cNvSpPr>
            <a:spLocks/>
          </p:cNvSpPr>
          <p:nvPr/>
        </p:nvSpPr>
        <p:spPr bwMode="auto">
          <a:xfrm>
            <a:off x="203200" y="117475"/>
            <a:ext cx="36417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lgn="ctr">
              <a:tabLst>
                <a:tab pos="449263" algn="l"/>
              </a:tabLst>
              <a:defRPr sz="3600">
                <a:solidFill>
                  <a:schemeClr val="tx1"/>
                </a:solidFill>
                <a:latin typeface="Gill Sans" charset="0"/>
                <a:cs typeface="ヒラギノ角ゴ ProN W3" charset="0"/>
                <a:sym typeface="Gill Sans" charset="0"/>
              </a:defRPr>
            </a:lvl1pPr>
            <a:lvl2pPr marL="742950" indent="-285750" algn="ctr">
              <a:tabLst>
                <a:tab pos="449263" algn="l"/>
              </a:tabLst>
              <a:defRPr sz="3600">
                <a:solidFill>
                  <a:schemeClr val="tx1"/>
                </a:solidFill>
                <a:latin typeface="Gill Sans" charset="0"/>
                <a:cs typeface="ヒラギノ角ゴ ProN W3" charset="0"/>
                <a:sym typeface="Gill Sans" charset="0"/>
              </a:defRPr>
            </a:lvl2pPr>
            <a:lvl3pPr marL="1143000" indent="-228600" algn="ctr">
              <a:tabLst>
                <a:tab pos="449263" algn="l"/>
              </a:tabLst>
              <a:defRPr sz="3600">
                <a:solidFill>
                  <a:schemeClr val="tx1"/>
                </a:solidFill>
                <a:latin typeface="Gill Sans" charset="0"/>
                <a:cs typeface="ヒラギノ角ゴ ProN W3" charset="0"/>
                <a:sym typeface="Gill Sans" charset="0"/>
              </a:defRPr>
            </a:lvl3pPr>
            <a:lvl4pPr marL="1600200" indent="-228600" algn="ctr">
              <a:tabLst>
                <a:tab pos="449263" algn="l"/>
              </a:tabLst>
              <a:defRPr sz="3600">
                <a:solidFill>
                  <a:schemeClr val="tx1"/>
                </a:solidFill>
                <a:latin typeface="Gill Sans" charset="0"/>
                <a:cs typeface="ヒラギノ角ゴ ProN W3" charset="0"/>
                <a:sym typeface="Gill Sans" charset="0"/>
              </a:defRPr>
            </a:lvl4pPr>
            <a:lvl5pPr marL="2057400" indent="-228600" algn="ctr">
              <a:tabLst>
                <a:tab pos="449263" algn="l"/>
              </a:tabLst>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3600">
                <a:solidFill>
                  <a:schemeClr val="tx1"/>
                </a:solidFill>
                <a:latin typeface="Gill Sans" charset="0"/>
                <a:cs typeface="ヒラギノ角ゴ ProN W3" charset="0"/>
                <a:sym typeface="Gill Sans" charset="0"/>
              </a:defRPr>
            </a:lvl9pPr>
          </a:lstStyle>
          <a:p>
            <a:pPr algn="l" eaLnBrk="1" hangingPunct="1"/>
            <a:r>
              <a:rPr lang="en-US" altLang="nl-NL">
                <a:latin typeface="Arial" panose="020B0604020202020204" pitchFamily="34" charset="0"/>
                <a:cs typeface="Arial" panose="020B0604020202020204" pitchFamily="34" charset="0"/>
                <a:sym typeface="Arial" panose="020B0604020202020204" pitchFamily="34" charset="0"/>
              </a:rPr>
              <a:t>Het schillenmodel</a:t>
            </a:r>
          </a:p>
        </p:txBody>
      </p:sp>
      <p:grpSp>
        <p:nvGrpSpPr>
          <p:cNvPr id="23557" name="Group 5">
            <a:extLst>
              <a:ext uri="{FF2B5EF4-FFF2-40B4-BE49-F238E27FC236}">
                <a16:creationId xmlns:a16="http://schemas.microsoft.com/office/drawing/2014/main" id="{34A6C699-D341-4003-B0EB-1CD0F27E19BF}"/>
              </a:ext>
            </a:extLst>
          </p:cNvPr>
          <p:cNvGrpSpPr>
            <a:grpSpLocks/>
          </p:cNvGrpSpPr>
          <p:nvPr/>
        </p:nvGrpSpPr>
        <p:grpSpPr bwMode="auto">
          <a:xfrm>
            <a:off x="0" y="1638300"/>
            <a:ext cx="8004175" cy="2365375"/>
            <a:chOff x="0" y="0"/>
            <a:chExt cx="5042" cy="1490"/>
          </a:xfrm>
        </p:grpSpPr>
        <p:sp>
          <p:nvSpPr>
            <p:cNvPr id="22533" name="Rectangle 3">
              <a:extLst>
                <a:ext uri="{FF2B5EF4-FFF2-40B4-BE49-F238E27FC236}">
                  <a16:creationId xmlns:a16="http://schemas.microsoft.com/office/drawing/2014/main" id="{EB1519AE-B89F-4B0A-A7E6-8498C4E44480}"/>
                </a:ext>
              </a:extLst>
            </p:cNvPr>
            <p:cNvSpPr>
              <a:spLocks/>
            </p:cNvSpPr>
            <p:nvPr/>
          </p:nvSpPr>
          <p:spPr bwMode="auto">
            <a:xfrm>
              <a:off x="0" y="0"/>
              <a:ext cx="3032" cy="856"/>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38100" tIns="38100" rIns="38100" bIns="38100" anchor="ctr"/>
            <a:lstStyle>
              <a:lvl1pPr algn="ctr">
                <a:defRPr sz="3600">
                  <a:solidFill>
                    <a:schemeClr val="tx1"/>
                  </a:solidFill>
                  <a:latin typeface="Gill Sans" charset="0"/>
                  <a:cs typeface="ヒラギノ角ゴ ProN W3" charset="0"/>
                  <a:sym typeface="Gill Sans" charset="0"/>
                </a:defRPr>
              </a:lvl1pPr>
              <a:lvl2pPr marL="742950" indent="-285750" algn="ctr">
                <a:defRPr sz="3600">
                  <a:solidFill>
                    <a:schemeClr val="tx1"/>
                  </a:solidFill>
                  <a:latin typeface="Gill Sans" charset="0"/>
                  <a:cs typeface="ヒラギノ角ゴ ProN W3" charset="0"/>
                  <a:sym typeface="Gill Sans" charset="0"/>
                </a:defRPr>
              </a:lvl2pPr>
              <a:lvl3pPr marL="1143000" indent="-228600" algn="ctr">
                <a:defRPr sz="3600">
                  <a:solidFill>
                    <a:schemeClr val="tx1"/>
                  </a:solidFill>
                  <a:latin typeface="Gill Sans" charset="0"/>
                  <a:cs typeface="ヒラギノ角ゴ ProN W3" charset="0"/>
                  <a:sym typeface="Gill Sans" charset="0"/>
                </a:defRPr>
              </a:lvl3pPr>
              <a:lvl4pPr marL="1600200" indent="-228600" algn="ctr">
                <a:defRPr sz="3600">
                  <a:solidFill>
                    <a:schemeClr val="tx1"/>
                  </a:solidFill>
                  <a:latin typeface="Gill Sans" charset="0"/>
                  <a:cs typeface="ヒラギノ角ゴ ProN W3" charset="0"/>
                  <a:sym typeface="Gill Sans" charset="0"/>
                </a:defRPr>
              </a:lvl4pPr>
              <a:lvl5pPr marL="2057400" indent="-228600" algn="ctr">
                <a:defRPr sz="3600">
                  <a:solidFill>
                    <a:schemeClr val="tx1"/>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3600">
                  <a:solidFill>
                    <a:schemeClr val="tx1"/>
                  </a:solidFill>
                  <a:latin typeface="Gill Sans" charset="0"/>
                  <a:cs typeface="ヒラギノ角ゴ ProN W3" charset="0"/>
                  <a:sym typeface="Gill Sans" charset="0"/>
                </a:defRPr>
              </a:lvl9pPr>
            </a:lstStyle>
            <a:p>
              <a:pPr eaLnBrk="1" hangingPunct="1"/>
              <a:r>
                <a:rPr lang="en-US" altLang="nl-NL" sz="3000">
                  <a:latin typeface="Arial" panose="020B0604020202020204" pitchFamily="34" charset="0"/>
                  <a:cs typeface="Arial" panose="020B0604020202020204" pitchFamily="34" charset="0"/>
                  <a:sym typeface="Arial" panose="020B0604020202020204" pitchFamily="34" charset="0"/>
                </a:rPr>
                <a:t>vergelijkbare patronen van samenwerking tussen spieren</a:t>
              </a:r>
            </a:p>
          </p:txBody>
        </p:sp>
        <p:sp>
          <p:nvSpPr>
            <p:cNvPr id="22534" name="Line 4">
              <a:extLst>
                <a:ext uri="{FF2B5EF4-FFF2-40B4-BE49-F238E27FC236}">
                  <a16:creationId xmlns:a16="http://schemas.microsoft.com/office/drawing/2014/main" id="{A2AF825F-4236-4723-AC31-9912BC071937}"/>
                </a:ext>
              </a:extLst>
            </p:cNvPr>
            <p:cNvSpPr>
              <a:spLocks noChangeShapeType="1"/>
            </p:cNvSpPr>
            <p:nvPr/>
          </p:nvSpPr>
          <p:spPr bwMode="auto">
            <a:xfrm rot="10800000">
              <a:off x="2776" y="712"/>
              <a:ext cx="2266" cy="778"/>
            </a:xfrm>
            <a:prstGeom prst="line">
              <a:avLst/>
            </a:prstGeom>
            <a:noFill/>
            <a:ln w="63500">
              <a:solidFill>
                <a:srgbClr val="FF3F18"/>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nl-NL"/>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additive="base">
                                        <p:cTn id="7" dur="500" fill="hold"/>
                                        <p:tgtEl>
                                          <p:spTgt spid="23557"/>
                                        </p:tgtEl>
                                        <p:attrNameLst>
                                          <p:attrName>ppt_x</p:attrName>
                                        </p:attrNameLst>
                                      </p:cBhvr>
                                      <p:tavLst>
                                        <p:tav tm="0">
                                          <p:val>
                                            <p:strVal val="0-#ppt_w/2"/>
                                          </p:val>
                                        </p:tav>
                                        <p:tav tm="100000">
                                          <p:val>
                                            <p:strVal val="#ppt_x"/>
                                          </p:val>
                                        </p:tav>
                                      </p:tavLst>
                                    </p:anim>
                                    <p:anim calcmode="lin" valueType="num">
                                      <p:cBhvr additive="base">
                                        <p:cTn id="8"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el en subtitel">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el en subtite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subtite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Leeg">
  <a:themeElements>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el en opsomming - links">
  <a:themeElements>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link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el en opsomming - 2 kolommen">
  <a:themeElements>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2 kolomm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el en opsomming - rechts">
  <a:themeElements>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rech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el, opsomming en foto">
  <a:themeElements>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opsomming en foto">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el en opsomming">
  <a:themeElements>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el - midden">
  <a:themeElements>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midd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psomming">
  <a:themeElements>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Foto - horizontaal">
  <a:themeElements>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Foto - horizontale weerspiegeling">
  <a:themeElements>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Foto - verticaal">
  <a:themeElements>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Foto - verticale weerspiegeling">
  <a:themeElements>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el - boven">
  <a:themeElements>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bov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506</Words>
  <Characters>0</Characters>
  <Application>Microsoft Office PowerPoint</Application>
  <PresentationFormat>Aangepast</PresentationFormat>
  <Lines>0</Lines>
  <Paragraphs>80</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14</vt:i4>
      </vt:variant>
      <vt:variant>
        <vt:lpstr>Diatitels</vt:lpstr>
      </vt:variant>
      <vt:variant>
        <vt:i4>17</vt:i4>
      </vt:variant>
    </vt:vector>
  </HeadingPairs>
  <TitlesOfParts>
    <vt:vector size="36" baseType="lpstr">
      <vt:lpstr>Gill Sans</vt:lpstr>
      <vt:lpstr>ヒラギノ角ゴ ProN W3</vt:lpstr>
      <vt:lpstr>Arial</vt:lpstr>
      <vt:lpstr>Calibri</vt:lpstr>
      <vt:lpstr>Lucida Grande</vt:lpstr>
      <vt:lpstr>Titel en subtitel</vt:lpstr>
      <vt:lpstr>Titel en opsomming</vt:lpstr>
      <vt:lpstr>Titel - midden</vt:lpstr>
      <vt:lpstr>Opsomming</vt:lpstr>
      <vt:lpstr>Foto - horizontaal</vt:lpstr>
      <vt:lpstr>Foto - horizontale weerspiegeling</vt:lpstr>
      <vt:lpstr>Foto - verticaal</vt:lpstr>
      <vt:lpstr>Foto - verticale weerspiegeling</vt:lpstr>
      <vt:lpstr>Titel - boven</vt:lpstr>
      <vt:lpstr>Leeg</vt:lpstr>
      <vt:lpstr>Titel en opsomming - links</vt:lpstr>
      <vt:lpstr>Titel en opsomming - 2 kolommen</vt:lpstr>
      <vt:lpstr>Titel en opsomming - rechts</vt:lpstr>
      <vt:lpstr>Titel, opsomming en foto</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
  <cp:keywords/>
  <dc:description/>
  <cp:lastModifiedBy>Nel van Beelen</cp:lastModifiedBy>
  <cp:revision>1</cp:revision>
  <dcterms:modified xsi:type="dcterms:W3CDTF">2020-10-21T11:19:26Z</dcterms:modified>
</cp:coreProperties>
</file>